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14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316" r:id="rId14"/>
    <p:sldId id="317" r:id="rId15"/>
    <p:sldId id="310" r:id="rId16"/>
    <p:sldId id="318" r:id="rId17"/>
    <p:sldId id="288" r:id="rId18"/>
    <p:sldId id="269" r:id="rId19"/>
    <p:sldId id="286" r:id="rId20"/>
    <p:sldId id="276" r:id="rId21"/>
    <p:sldId id="319" r:id="rId22"/>
    <p:sldId id="291" r:id="rId23"/>
    <p:sldId id="292" r:id="rId24"/>
    <p:sldId id="301" r:id="rId25"/>
    <p:sldId id="298" r:id="rId26"/>
    <p:sldId id="293" r:id="rId27"/>
    <p:sldId id="294" r:id="rId28"/>
    <p:sldId id="302" r:id="rId29"/>
    <p:sldId id="307" r:id="rId30"/>
    <p:sldId id="305" r:id="rId31"/>
    <p:sldId id="278" r:id="rId32"/>
    <p:sldId id="303" r:id="rId33"/>
    <p:sldId id="304" r:id="rId34"/>
    <p:sldId id="277" r:id="rId35"/>
    <p:sldId id="306" r:id="rId36"/>
    <p:sldId id="282" r:id="rId37"/>
    <p:sldId id="321" r:id="rId38"/>
    <p:sldId id="284" r:id="rId39"/>
    <p:sldId id="309" r:id="rId40"/>
    <p:sldId id="285" r:id="rId4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66FF"/>
    <a:srgbClr val="003399"/>
    <a:srgbClr val="00FFFF"/>
    <a:srgbClr val="CCFF33"/>
    <a:srgbClr val="38C8A2"/>
    <a:srgbClr val="9999FF"/>
    <a:srgbClr val="02907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70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20997375328157E-2"/>
          <c:y val="2.133147615277697E-2"/>
          <c:w val="0.93247900262467298"/>
          <c:h val="0.79998355477911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318446</c:v>
                </c:pt>
                <c:pt idx="2">
                  <c:v>324718.2</c:v>
                </c:pt>
                <c:pt idx="3">
                  <c:v>590127.4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528B-47AC-8002-A8178F649E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8B-47AC-8002-A8178F649E9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324217.59999999998</c:v>
                </c:pt>
                <c:pt idx="2">
                  <c:v>325133.5</c:v>
                </c:pt>
                <c:pt idx="3">
                  <c:v>544634.5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528B-47AC-8002-A8178F649E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FF33"/>
              </a:solidFill>
              <a:ln>
                <a:solidFill>
                  <a:schemeClr val="bg2"/>
                </a:solidFill>
              </a:ln>
              <a:effectLst/>
              <a:sp3d>
                <a:contourClr>
                  <a:schemeClr val="bg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8B-47AC-8002-A8178F649E9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5771.6</c:v>
                </c:pt>
                <c:pt idx="2">
                  <c:v>3483.1</c:v>
                </c:pt>
                <c:pt idx="3">
                  <c:v>45492.9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528B-47AC-8002-A8178F649E9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28B-47AC-8002-A8178F64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15"/>
        <c:shape val="box"/>
        <c:axId val="59455360"/>
        <c:axId val="59456896"/>
        <c:axId val="0"/>
      </c:bar3DChart>
      <c:catAx>
        <c:axId val="594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56896"/>
        <c:crossesAt val="0"/>
        <c:auto val="1"/>
        <c:lblAlgn val="ctr"/>
        <c:lblOffset val="100"/>
        <c:noMultiLvlLbl val="0"/>
      </c:catAx>
      <c:valAx>
        <c:axId val="59456896"/>
        <c:scaling>
          <c:orientation val="minMax"/>
          <c:max val="350000"/>
          <c:min val="-7000"/>
        </c:scaling>
        <c:delete val="0"/>
        <c:axPos val="l"/>
        <c:majorGridlines>
          <c:spPr>
            <a:ln w="12678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55360"/>
        <c:crosses val="autoZero"/>
        <c:crossBetween val="between"/>
        <c:majorUnit val="10000"/>
      </c:valAx>
      <c:spPr>
        <a:noFill/>
        <a:ln>
          <a:solidFill>
            <a:schemeClr val="bg2"/>
          </a:solidFill>
          <a:round/>
        </a:ln>
        <a:effectLst/>
      </c:spPr>
    </c:plotArea>
    <c:legend>
      <c:legendPos val="b"/>
      <c:layout>
        <c:manualLayout>
          <c:xMode val="edge"/>
          <c:yMode val="edge"/>
          <c:x val="0.10211120668739944"/>
          <c:y val="0.90661472194024451"/>
          <c:w val="0.89788879331260063"/>
          <c:h val="9.3385278059754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7" b="0" i="0" u="none" strike="noStrike" kern="120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34611681113309"/>
          <c:y val="2.6474749796300209E-2"/>
          <c:w val="0.88520527084196099"/>
          <c:h val="0.66735343898395361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122E-3"/>
                  <c:y val="0.16882757903490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E0-4788-AE82-6A02A93AA7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589684863103949E-3"/>
                  <c:y val="-0.1103019316064375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893458848370246E-4"/>
                  <c:y val="0.17262231995601968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21440197069321E-3"/>
                  <c:y val="0.2310849172990264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Sheet1!$A$1:$C$1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Sheet1!$A$2:$C$2</c:f>
              <c:numCache>
                <c:formatCode>0.0</c:formatCode>
                <c:ptCount val="3"/>
                <c:pt idx="0">
                  <c:v>14319.1</c:v>
                </c:pt>
                <c:pt idx="1">
                  <c:v>160489.9</c:v>
                </c:pt>
                <c:pt idx="2">
                  <c:v>206528.3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856320"/>
        <c:axId val="94857856"/>
        <c:axId val="0"/>
      </c:bar3DChart>
      <c:catAx>
        <c:axId val="9485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857856"/>
        <c:crosses val="autoZero"/>
        <c:auto val="1"/>
        <c:lblAlgn val="ctr"/>
        <c:lblOffset val="100"/>
        <c:noMultiLvlLbl val="1"/>
      </c:catAx>
      <c:valAx>
        <c:axId val="94857856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5.4639985288463143E-3"/>
              <c:y val="0.21353374642602696"/>
            </c:manualLayout>
          </c:layout>
          <c:overlay val="0"/>
          <c:spPr>
            <a:noFill/>
            <a:ln w="2853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solidFill>
            <a:srgbClr val="00B0F0"/>
          </a:solidFill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856320"/>
        <c:crosses val="autoZero"/>
        <c:crossBetween val="between"/>
      </c:valAx>
      <c:spPr>
        <a:solidFill>
          <a:schemeClr val="accent4">
            <a:lumMod val="60000"/>
            <a:lumOff val="40000"/>
          </a:schemeClr>
        </a:solidFill>
        <a:ln w="28530">
          <a:solidFill>
            <a:srgbClr val="0070C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Sheet1!$A$1:$C$1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Sheet1!$A$2:$C$2</c:f>
              <c:numCache>
                <c:formatCode>0.0</c:formatCode>
                <c:ptCount val="3"/>
                <c:pt idx="0">
                  <c:v>41636.699999999997</c:v>
                </c:pt>
                <c:pt idx="1">
                  <c:v>40227.599999999999</c:v>
                </c:pt>
                <c:pt idx="2">
                  <c:v>49419.199999999997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94763264"/>
        <c:axId val="107806720"/>
        <c:axId val="107035264"/>
      </c:bar3DChart>
      <c:catAx>
        <c:axId val="947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806720"/>
        <c:crosses val="autoZero"/>
        <c:auto val="1"/>
        <c:lblAlgn val="ctr"/>
        <c:lblOffset val="100"/>
        <c:noMultiLvlLbl val="1"/>
      </c:catAx>
      <c:valAx>
        <c:axId val="107806720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minorGridlines/>
        <c:numFmt formatCode="0.0" sourceLinked="1"/>
        <c:majorTickMark val="out"/>
        <c:minorTickMark val="none"/>
        <c:tickLblPos val="nextTo"/>
        <c:spPr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763264"/>
        <c:crosses val="autoZero"/>
        <c:crossBetween val="between"/>
      </c:valAx>
      <c:serAx>
        <c:axId val="107035264"/>
        <c:scaling>
          <c:orientation val="minMax"/>
        </c:scaling>
        <c:delete val="1"/>
        <c:axPos val="b"/>
        <c:majorTickMark val="out"/>
        <c:minorTickMark val="none"/>
        <c:tickLblPos val="none"/>
        <c:crossAx val="107806720"/>
        <c:crosses val="autoZero"/>
      </c:serAx>
      <c:spPr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13804.3</c:v>
                </c:pt>
                <c:pt idx="1">
                  <c:v>13278.5</c:v>
                </c:pt>
                <c:pt idx="2">
                  <c:v>11154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6549376"/>
        <c:axId val="146559360"/>
        <c:axId val="107034816"/>
      </c:bar3DChart>
      <c:catAx>
        <c:axId val="1465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559360"/>
        <c:crosses val="autoZero"/>
        <c:auto val="1"/>
        <c:lblAlgn val="ctr"/>
        <c:lblOffset val="100"/>
        <c:noMultiLvlLbl val="1"/>
      </c:catAx>
      <c:valAx>
        <c:axId val="146559360"/>
        <c:scaling>
          <c:orientation val="minMax"/>
          <c:min val="500"/>
        </c:scaling>
        <c:delete val="1"/>
        <c:axPos val="l"/>
        <c:numFmt formatCode="0.0" sourceLinked="1"/>
        <c:majorTickMark val="out"/>
        <c:minorTickMark val="none"/>
        <c:tickLblPos val="nextTo"/>
        <c:crossAx val="146549376"/>
        <c:crosses val="autoZero"/>
        <c:crossBetween val="between"/>
      </c:valAx>
      <c:serAx>
        <c:axId val="107034816"/>
        <c:scaling>
          <c:orientation val="minMax"/>
        </c:scaling>
        <c:delete val="1"/>
        <c:axPos val="b"/>
        <c:majorTickMark val="out"/>
        <c:minorTickMark val="none"/>
        <c:tickLblPos val="none"/>
        <c:crossAx val="146559360"/>
        <c:crosses val="autoZero"/>
      </c:serAx>
      <c:spPr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68720829789618"/>
          <c:y val="4.2980059355759916E-2"/>
          <c:w val="0.8393127917021036"/>
          <c:h val="0.6074553561424500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326.60000000000002</c:v>
                </c:pt>
                <c:pt idx="1">
                  <c:v>40227.599999999999</c:v>
                </c:pt>
                <c:pt idx="2">
                  <c:v>150736.70000000001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4707072"/>
        <c:axId val="146503936"/>
        <c:axId val="0"/>
      </c:bar3DChart>
      <c:catAx>
        <c:axId val="947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146503936"/>
        <c:crosses val="autoZero"/>
        <c:auto val="1"/>
        <c:lblAlgn val="ctr"/>
        <c:lblOffset val="100"/>
        <c:noMultiLvlLbl val="1"/>
      </c:catAx>
      <c:valAx>
        <c:axId val="146503936"/>
        <c:scaling>
          <c:orientation val="minMax"/>
          <c:min val="500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47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666FF"/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-5771.6</c:v>
                </c:pt>
                <c:pt idx="1">
                  <c:v>6069</c:v>
                </c:pt>
                <c:pt idx="2">
                  <c:v>45492.9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9836160"/>
        <c:axId val="149838848"/>
        <c:axId val="107016192"/>
      </c:bar3DChart>
      <c:catAx>
        <c:axId val="1498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9838848"/>
        <c:crosses val="autoZero"/>
        <c:auto val="1"/>
        <c:lblAlgn val="ctr"/>
        <c:lblOffset val="100"/>
        <c:noMultiLvlLbl val="1"/>
      </c:catAx>
      <c:valAx>
        <c:axId val="149838848"/>
        <c:scaling>
          <c:orientation val="minMax"/>
          <c:min val="500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9836160"/>
        <c:crosses val="autoZero"/>
        <c:crossBetween val="between"/>
      </c:valAx>
      <c:serAx>
        <c:axId val="107016192"/>
        <c:scaling>
          <c:orientation val="minMax"/>
        </c:scaling>
        <c:delete val="1"/>
        <c:axPos val="b"/>
        <c:majorTickMark val="out"/>
        <c:minorTickMark val="none"/>
        <c:tickLblPos val="none"/>
        <c:crossAx val="149838848"/>
        <c:crosses val="autoZero"/>
      </c:serAx>
      <c:spPr>
        <a:solidFill>
          <a:schemeClr val="accent4">
            <a:lumMod val="60000"/>
            <a:lumOff val="40000"/>
          </a:schemeClr>
        </a:solidFill>
        <a:ln w="28530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17454068241521E-2"/>
          <c:y val="0.10272988505747127"/>
          <c:w val="0.69815856551584898"/>
          <c:h val="0.81178160919540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доходы </c:v>
                </c:pt>
              </c:strCache>
            </c:strRef>
          </c:tx>
          <c:spPr>
            <a:effectLst>
              <a:outerShdw blurRad="76200" dir="3180000" sx="27000" sy="27000" algn="ctr" rotWithShape="0">
                <a:schemeClr val="tx1">
                  <a:alpha val="45000"/>
                </a:schemeClr>
              </a:outerShdw>
            </a:effectLst>
          </c:spPr>
          <c:dPt>
            <c:idx val="0"/>
            <c:bubble3D val="0"/>
            <c:spPr>
              <a:solidFill>
                <a:srgbClr val="9999FF"/>
              </a:solidFill>
              <a:ln w="47268">
                <a:solidFill>
                  <a:srgbClr val="9999FF"/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47625">
                <a:contourClr>
                  <a:srgbClr val="9999F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83-49F1-AA93-7764A12E374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208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83-49F1-AA93-7764A12E374A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25208">
                <a:noFill/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83-49F1-AA93-7764A12E374A}"/>
              </c:ext>
            </c:extLst>
          </c:dPt>
          <c:dLbls>
            <c:dLbl>
              <c:idx val="0"/>
              <c:layout>
                <c:manualLayout>
                  <c:x val="0.16317662884689169"/>
                  <c:y val="-0.21768078559145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112228,64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83-49F1-AA93-7764A12E37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42376542263676"/>
                  <c:y val="1.41053489003534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4997,32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83-49F1-AA93-7764A12E37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8134066503719307"/>
                  <c:y val="7.7248619784595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201220,06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D83-49F1-AA93-7764A12E37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3068090046436635E-2"/>
                  <c:y val="5.01787492080732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D83-49F1-AA93-7764A12E374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655019685039364"/>
                  <c:y val="-6.1171825504570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D83-49F1-AA93-7764A12E37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53" cap="flat" cmpd="sng" algn="ctr">
                  <a:solidFill>
                    <a:schemeClr val="accent1">
                      <a:lumMod val="7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161210.70000000001</c:v>
                </c:pt>
                <c:pt idx="1">
                  <c:v>10927.6</c:v>
                </c:pt>
                <c:pt idx="2">
                  <c:v>417989.1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83-49F1-AA93-7764A12E3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74214044297094461"/>
          <c:y val="0.7537646826404778"/>
          <c:w val="0.25629899771300535"/>
          <c:h val="0.23385002681116474"/>
        </c:manualLayout>
      </c:layout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88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8-4427-8415-CCD7A00AA6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96759,8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112228.64</c:v>
                </c:pt>
                <c:pt idx="2">
                  <c:v>128935</c:v>
                </c:pt>
                <c:pt idx="3">
                  <c:v>161210.70000000001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8-4427-8415-CCD7A00AA6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139244,2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201220.06</c:v>
                </c:pt>
                <c:pt idx="2">
                  <c:v>196110</c:v>
                </c:pt>
                <c:pt idx="3">
                  <c:v>417989.1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4641536"/>
        <c:axId val="134643072"/>
        <c:axId val="0"/>
      </c:bar3DChart>
      <c:catAx>
        <c:axId val="13464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4643072"/>
        <c:crosses val="autoZero"/>
        <c:auto val="1"/>
        <c:lblAlgn val="ctr"/>
        <c:lblOffset val="100"/>
        <c:noMultiLvlLbl val="0"/>
      </c:catAx>
      <c:valAx>
        <c:axId val="13464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4641536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 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172330.7</c:v>
                </c:pt>
                <c:pt idx="1">
                  <c:v>4938.7</c:v>
                </c:pt>
                <c:pt idx="2">
                  <c:v>16473.7</c:v>
                </c:pt>
                <c:pt idx="3">
                  <c:v>98153.600000000006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C-432E-8D9A-3C8020103C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0"/>
      </c:pieChart>
    </c:plotArea>
    <c:legend>
      <c:legendPos val="r"/>
      <c:layout/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94444444444483"/>
          <c:y val="0.25520264876175425"/>
          <c:w val="0.8402777777777779"/>
          <c:h val="0.5080454457600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38C8A2"/>
              </a:solidFill>
              <a:ln w="2533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50-4E27-A868-F15250AE36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19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50-4E27-A868-F15250AE36C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50-4E27-A868-F15250AE36CB}"/>
              </c:ext>
            </c:extLst>
          </c:dPt>
          <c:dPt>
            <c:idx val="3"/>
            <c:bubble3D val="0"/>
            <c:spPr>
              <a:solidFill>
                <a:srgbClr val="38C8A2"/>
              </a:solidFill>
              <a:ln w="25190">
                <a:noFill/>
              </a:ln>
              <a:effectLst>
                <a:outerShdw blurRad="50800" dist="50800" dir="5400000" sx="136000" sy="136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1968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50-4E27-A868-F15250AE36CB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714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50-4E27-A868-F15250AE36CB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28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50-4E27-A868-F15250AE36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15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A50-4E27-A868-F15250AE36CB}"/>
              </c:ext>
            </c:extLst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333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A50-4E27-A868-F15250AE36CB}"/>
              </c:ext>
            </c:extLst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825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A50-4E27-A868-F15250AE36CB}"/>
              </c:ext>
            </c:extLst>
          </c:dPt>
          <c:dPt>
            <c:idx val="9"/>
            <c:bubble3D val="0"/>
            <c:spPr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A50-4E27-A868-F15250AE36CB}"/>
              </c:ext>
            </c:extLst>
          </c:dPt>
          <c:dLbls>
            <c:dLbl>
              <c:idx val="1"/>
              <c:layout>
                <c:manualLayout>
                  <c:x val="5.1685148731408483E-2"/>
                  <c:y val="6.02988260405549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A50-4E27-A868-F15250AE36C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064359142607172E-2"/>
                  <c:y val="5.9186715854755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A50-4E27-A868-F15250AE36C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2313367918428037E-3"/>
                  <c:y val="-0.10707885779100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A50-4E27-A868-F15250AE36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47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Национальная оборона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Физическая культура и спорт</c:v>
                </c:pt>
                <c:pt idx="6">
                  <c:v>Общегосударственные вопросы</c:v>
                </c:pt>
                <c:pt idx="7">
                  <c:v>Межбюджетные трансферты</c:v>
                </c:pt>
                <c:pt idx="8">
                  <c:v>Социальная политика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342.2</c:v>
                </c:pt>
                <c:pt idx="1">
                  <c:v>24886.2</c:v>
                </c:pt>
                <c:pt idx="2">
                  <c:v>9625.2999999999993</c:v>
                </c:pt>
                <c:pt idx="3">
                  <c:v>206528.3</c:v>
                </c:pt>
                <c:pt idx="4">
                  <c:v>49419.199999999997</c:v>
                </c:pt>
                <c:pt idx="5">
                  <c:v>150736.70000000001</c:v>
                </c:pt>
                <c:pt idx="6">
                  <c:v>64038.9</c:v>
                </c:pt>
                <c:pt idx="7">
                  <c:v>12885.9</c:v>
                </c:pt>
                <c:pt idx="8">
                  <c:v>11154</c:v>
                </c:pt>
                <c:pt idx="9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A50-4E27-A868-F15250AE3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398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277830125552724E-2"/>
          <c:y val="6.1218099737532811E-2"/>
          <c:w val="0.32646537809204712"/>
          <c:h val="0.87116027296588006"/>
        </c:manualLayout>
      </c:layout>
      <c:overlay val="0"/>
      <c:txPr>
        <a:bodyPr/>
        <a:lstStyle/>
        <a:p>
          <a:pPr>
            <a:defRPr sz="1398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71205040988"/>
          <c:y val="6.7890945123744439E-2"/>
          <c:w val="0.81386861313868708"/>
          <c:h val="0.596916299559471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109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3.4579628207036142E-3"/>
                  <c:y val="-2.31387688949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7D-4995-849E-AE3D01C90E0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9983618942187579E-3"/>
                  <c:y val="4.0250838142166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7D-4995-849E-AE3D01C90E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2177">
                <a:noFill/>
              </a:ln>
            </c:spPr>
            <c:txPr>
              <a:bodyPr rot="-5400000" vert="horz"/>
              <a:lstStyle/>
              <a:p>
                <a:pPr algn="ctr">
                  <a:defRPr sz="15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2"/>
                <c:pt idx="0">
                  <c:v>2021год</c:v>
                </c:pt>
                <c:pt idx="1">
                  <c:v>2022год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2"/>
                <c:pt idx="0">
                  <c:v>324217.59999999998</c:v>
                </c:pt>
                <c:pt idx="1">
                  <c:v>325133.5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7D-4995-849E-AE3D01C90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59097472"/>
        <c:axId val="59099008"/>
        <c:axId val="0"/>
      </c:bar3DChart>
      <c:catAx>
        <c:axId val="5909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rtl="0"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099008"/>
        <c:crosses val="autoZero"/>
        <c:auto val="1"/>
        <c:lblAlgn val="ctr"/>
        <c:lblOffset val="100"/>
        <c:noMultiLvlLbl val="0"/>
      </c:catAx>
      <c:valAx>
        <c:axId val="59099008"/>
        <c:scaling>
          <c:orientation val="minMax"/>
        </c:scaling>
        <c:delete val="0"/>
        <c:axPos val="l"/>
        <c:majorGridlines>
          <c:spPr>
            <a:ln w="27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1.3381930497554203E-2"/>
              <c:y val="0.20484590248887996"/>
            </c:manualLayout>
          </c:layout>
          <c:overlay val="0"/>
          <c:spPr>
            <a:noFill/>
            <a:ln w="2217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097472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  <a:ln w="25297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157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47182510007492E-2"/>
          <c:y val="1.9877669222078426E-2"/>
          <c:w val="0.90797376061232549"/>
          <c:h val="0.8099701748386454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142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634E-3"/>
                  <c:y val="0.19131390874106666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6C-46E4-9B5F-7868ABE155C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10214226015111E-3"/>
                  <c:y val="0.29710622345928611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6C-46E4-9B5F-7868ABE155C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949940614965107E-4"/>
                  <c:y val="0.42440901594282615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6C-46E4-9B5F-7868ABE155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87920643997735E-3"/>
                  <c:y val="0.13212944726054368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6C-46E4-9B5F-7868ABE155C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88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6C-46E4-9B5F-7868ABE155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855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2"/>
                <c:pt idx="0">
                  <c:v>2022год</c:v>
                </c:pt>
                <c:pt idx="1">
                  <c:v>2023год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2"/>
                <c:pt idx="0">
                  <c:v>59472</c:v>
                </c:pt>
                <c:pt idx="1">
                  <c:v>64038.9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6C-46E4-9B5F-7868ABE15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754368"/>
        <c:axId val="147778944"/>
        <c:axId val="108503040"/>
      </c:bar3DChart>
      <c:catAx>
        <c:axId val="1477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778944"/>
        <c:crosses val="autoZero"/>
        <c:auto val="1"/>
        <c:lblAlgn val="ctr"/>
        <c:lblOffset val="100"/>
        <c:noMultiLvlLbl val="1"/>
      </c:catAx>
      <c:valAx>
        <c:axId val="147778944"/>
        <c:scaling>
          <c:orientation val="minMax"/>
          <c:min val="15000"/>
        </c:scaling>
        <c:delete val="0"/>
        <c:axPos val="l"/>
        <c:majorGridlines>
          <c:spPr>
            <a:ln w="356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8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8.8454356817963292E-2"/>
              <c:y val="0.16739370511140816"/>
            </c:manualLayout>
          </c:layout>
          <c:overlay val="0"/>
          <c:spPr>
            <a:noFill/>
            <a:ln w="2855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754368"/>
        <c:crosses val="autoZero"/>
        <c:crossBetween val="between"/>
      </c:valAx>
      <c:serAx>
        <c:axId val="108503040"/>
        <c:scaling>
          <c:orientation val="minMax"/>
        </c:scaling>
        <c:delete val="1"/>
        <c:axPos val="b"/>
        <c:majorTickMark val="out"/>
        <c:minorTickMark val="none"/>
        <c:tickLblPos val="none"/>
        <c:crossAx val="147778944"/>
        <c:crosses val="autoZero"/>
      </c:serAx>
      <c:spPr>
        <a:solidFill>
          <a:schemeClr val="accent4">
            <a:lumMod val="60000"/>
            <a:lumOff val="40000"/>
          </a:schemeClr>
        </a:solidFill>
        <a:ln w="28552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43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Sheet1!$A$1:$C$1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38427.01</c:v>
                </c:pt>
                <c:pt idx="1">
                  <c:v>20367.3</c:v>
                </c:pt>
                <c:pt idx="2">
                  <c:v>24886.2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AF-4FB4-ADCA-92432E99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07236736"/>
        <c:axId val="107238528"/>
        <c:axId val="107033472"/>
      </c:bar3DChart>
      <c:catAx>
        <c:axId val="1072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238528"/>
        <c:crosses val="autoZero"/>
        <c:auto val="1"/>
        <c:lblAlgn val="ctr"/>
        <c:lblOffset val="100"/>
        <c:noMultiLvlLbl val="1"/>
      </c:catAx>
      <c:valAx>
        <c:axId val="107238528"/>
        <c:scaling>
          <c:orientation val="minMax"/>
        </c:scaling>
        <c:delete val="0"/>
        <c:axPos val="l"/>
        <c:majorGridlines>
          <c:spPr>
            <a:ln w="35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236736"/>
        <c:crosses val="autoZero"/>
        <c:crossBetween val="between"/>
      </c:valAx>
      <c:serAx>
        <c:axId val="107033472"/>
        <c:scaling>
          <c:orientation val="minMax"/>
        </c:scaling>
        <c:delete val="1"/>
        <c:axPos val="b"/>
        <c:majorTickMark val="out"/>
        <c:minorTickMark val="none"/>
        <c:tickLblPos val="none"/>
        <c:crossAx val="107238528"/>
        <c:crosses val="autoZero"/>
      </c:serAx>
      <c:spPr>
        <a:solidFill>
          <a:schemeClr val="tx2">
            <a:lumMod val="75000"/>
          </a:schemeClr>
        </a:solidFill>
        <a:ln w="28600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10987.33</c:v>
                </c:pt>
                <c:pt idx="1">
                  <c:v>7364.2</c:v>
                </c:pt>
                <c:pt idx="2">
                  <c:v>9625.2999999999993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AF-4FB4-ADCA-92432E99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960000"/>
        <c:axId val="106961536"/>
        <c:axId val="129714368"/>
      </c:bar3DChart>
      <c:catAx>
        <c:axId val="10696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106961536"/>
        <c:crosses val="autoZero"/>
        <c:auto val="1"/>
        <c:lblAlgn val="ctr"/>
        <c:lblOffset val="100"/>
        <c:noMultiLvlLbl val="1"/>
      </c:catAx>
      <c:valAx>
        <c:axId val="106961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6960000"/>
        <c:crosses val="autoZero"/>
        <c:crossBetween val="between"/>
      </c:valAx>
      <c:serAx>
        <c:axId val="129714368"/>
        <c:scaling>
          <c:orientation val="minMax"/>
        </c:scaling>
        <c:delete val="1"/>
        <c:axPos val="b"/>
        <c:majorTickMark val="none"/>
        <c:minorTickMark val="none"/>
        <c:tickLblPos val="none"/>
        <c:crossAx val="10696153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0.71807</cdr:x>
      <cdr:y>0.1694</cdr:y>
    </cdr:from>
    <cdr:to>
      <cdr:x>0.82711</cdr:x>
      <cdr:y>0.21828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90592" y="748680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0.5887</cdr:x>
      <cdr:y>0.06612</cdr:y>
    </cdr:from>
    <cdr:to>
      <cdr:x>0.71722</cdr:x>
      <cdr:y>0.27769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 flipV="1">
          <a:off x="5277445" y="360040"/>
          <a:ext cx="1152128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0.43868</cdr:x>
      <cdr:y>0.26281</cdr:y>
    </cdr:from>
    <cdr:to>
      <cdr:x>0.55551</cdr:x>
      <cdr:y>0.40909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/>
      </cdr:nvCxnSpPr>
      <cdr:spPr>
        <a:xfrm xmlns:a="http://schemas.openxmlformats.org/drawingml/2006/main" flipV="1">
          <a:off x="2701225" y="832672"/>
          <a:ext cx="719368" cy="4634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0.60646</cdr:x>
      <cdr:y>0.34573</cdr:y>
    </cdr:from>
    <cdr:to>
      <cdr:x>0.68968</cdr:x>
      <cdr:y>0.5108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>
          <a:off x="4722318" y="1357322"/>
          <a:ext cx="648072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0.37985</cdr:x>
      <cdr:y>0.10579</cdr:y>
    </cdr:from>
    <cdr:to>
      <cdr:x>0.50837</cdr:x>
      <cdr:y>0.27769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/>
      </cdr:nvCxnSpPr>
      <cdr:spPr>
        <a:xfrm xmlns:a="http://schemas.openxmlformats.org/drawingml/2006/main">
          <a:off x="3405237" y="576064"/>
          <a:ext cx="1152128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0.75652</cdr:x>
      <cdr:y>0.337</cdr:y>
    </cdr:from>
    <cdr:to>
      <cdr:x>0.81739</cdr:x>
      <cdr:y>0.6142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64696" y="1925960"/>
          <a:ext cx="50405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</cdr:x>
      <cdr:y>0.47125</cdr:y>
    </cdr:from>
    <cdr:to>
      <cdr:x>0.2925</cdr:x>
      <cdr:y>0.698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1262" y="2037850"/>
          <a:ext cx="418881" cy="980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0.63775</cdr:x>
      <cdr:y>0.43</cdr:y>
    </cdr:from>
    <cdr:to>
      <cdr:x>0.69725</cdr:x>
      <cdr:y>0.48275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3296" y="1859471"/>
          <a:ext cx="465858" cy="22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dirty="0"/>
        </a:p>
      </cdr:txBody>
    </cdr:sp>
  </cdr:relSizeAnchor>
  <cdr:relSizeAnchor xmlns:cdr="http://schemas.openxmlformats.org/drawingml/2006/chartDrawing">
    <cdr:from>
      <cdr:x>0.6289</cdr:x>
      <cdr:y>0.15221</cdr:y>
    </cdr:from>
    <cdr:to>
      <cdr:x>0.74492</cdr:x>
      <cdr:y>0.20754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37795" y="792311"/>
          <a:ext cx="81871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96,1%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0.5899</cdr:x>
      <cdr:y>0.20063</cdr:y>
    </cdr:from>
    <cdr:to>
      <cdr:x>0.68493</cdr:x>
      <cdr:y>0.28791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A39D11B6-5C2E-4AE4-8CBF-CF431D7215EF}"/>
            </a:ext>
          </a:extLst>
        </cdr:cNvPr>
        <cdr:cNvCxnSpPr/>
      </cdr:nvCxnSpPr>
      <cdr:spPr>
        <a:xfrm xmlns:a="http://schemas.openxmlformats.org/drawingml/2006/main" flipV="1">
          <a:off x="5364088" y="1158701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0.56971</cdr:x>
      <cdr:y>0.17634</cdr:y>
    </cdr:from>
    <cdr:to>
      <cdr:x>0.66514</cdr:x>
      <cdr:y>0.23206</cdr:y>
    </cdr:to>
    <cdr:sp macro="" textlink="">
      <cdr:nvSpPr>
        <cdr:cNvPr id="9" name="TextBox 8"/>
        <cdr:cNvSpPr txBox="1"/>
      </cdr:nvSpPr>
      <cdr:spPr>
        <a:xfrm xmlns:a="http://schemas.openxmlformats.org/drawingml/2006/main" rot="19881004">
          <a:off x="5180519" y="1018408"/>
          <a:ext cx="867732" cy="321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16,5 %</a:t>
          </a:r>
        </a:p>
      </cdr:txBody>
    </cdr:sp>
  </cdr:relSizeAnchor>
  <cdr:relSizeAnchor xmlns:cdr="http://schemas.openxmlformats.org/drawingml/2006/chartDrawing">
    <cdr:from>
      <cdr:x>0.41933</cdr:x>
      <cdr:y>0.20137</cdr:y>
    </cdr:from>
    <cdr:to>
      <cdr:x>0.5089</cdr:x>
      <cdr:y>0.28681</cdr:y>
    </cdr:to>
    <cdr:sp macro="" textlink="">
      <cdr:nvSpPr>
        <cdr:cNvPr id="10" name="TextBox 9"/>
        <cdr:cNvSpPr txBox="1"/>
      </cdr:nvSpPr>
      <cdr:spPr>
        <a:xfrm xmlns:a="http://schemas.openxmlformats.org/drawingml/2006/main" rot="21045318">
          <a:off x="3813067" y="1162985"/>
          <a:ext cx="814481" cy="49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4,2 %</a:t>
          </a:r>
        </a:p>
      </cdr:txBody>
    </cdr:sp>
  </cdr:relSizeAnchor>
  <cdr:relSizeAnchor xmlns:cdr="http://schemas.openxmlformats.org/drawingml/2006/chartDrawing">
    <cdr:from>
      <cdr:x>0.39985</cdr:x>
      <cdr:y>0.28791</cdr:y>
    </cdr:from>
    <cdr:to>
      <cdr:x>0.50279</cdr:x>
      <cdr:y>0.31284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6E51B57F-2164-4B7F-B0A2-4A031EAD2958}"/>
            </a:ext>
          </a:extLst>
        </cdr:cNvPr>
        <cdr:cNvCxnSpPr/>
      </cdr:nvCxnSpPr>
      <cdr:spPr>
        <a:xfrm xmlns:a="http://schemas.openxmlformats.org/drawingml/2006/main" flipV="1">
          <a:off x="3635896" y="1662757"/>
          <a:ext cx="93610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0.43275</cdr:x>
      <cdr:y>0.12829</cdr:y>
    </cdr:from>
    <cdr:to>
      <cdr:x>0.4961</cdr:x>
      <cdr:y>0.37833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6D75F3F8-E9E5-4251-A004-98BD394BE013}"/>
            </a:ext>
          </a:extLst>
        </cdr:cNvPr>
        <cdr:cNvCxnSpPr/>
      </cdr:nvCxnSpPr>
      <cdr:spPr>
        <a:xfrm xmlns:a="http://schemas.openxmlformats.org/drawingml/2006/main" flipV="1">
          <a:off x="3935041" y="740941"/>
          <a:ext cx="576064" cy="14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0.57529</cdr:x>
      <cdr:y>0.10336</cdr:y>
    </cdr:from>
    <cdr:to>
      <cdr:x>0.65447</cdr:x>
      <cdr:y>0.14076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43300C56-EE2D-4B8F-8BFC-36F852A4B39C}"/>
            </a:ext>
          </a:extLst>
        </cdr:cNvPr>
        <cdr:cNvCxnSpPr/>
      </cdr:nvCxnSpPr>
      <cdr:spPr>
        <a:xfrm xmlns:a="http://schemas.openxmlformats.org/drawingml/2006/main">
          <a:off x="5231185" y="596925"/>
          <a:ext cx="72008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0.57267</cdr:x>
      <cdr:y>0.04404</cdr:y>
    </cdr:from>
    <cdr:to>
      <cdr:x>0.64762</cdr:x>
      <cdr:y>0.09516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07379" y="254362"/>
          <a:ext cx="681561" cy="29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142,5 %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0.42483</cdr:x>
      <cdr:y>0.12829</cdr:y>
    </cdr:from>
    <cdr:to>
      <cdr:x>0.46442</cdr:x>
      <cdr:y>0.2031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6D75F3F8-E9E5-4251-A004-98BD394BE013}"/>
            </a:ext>
          </a:extLst>
        </cdr:cNvPr>
        <cdr:cNvCxnSpPr/>
      </cdr:nvCxnSpPr>
      <cdr:spPr>
        <a:xfrm xmlns:a="http://schemas.openxmlformats.org/drawingml/2006/main">
          <a:off x="3863033" y="740941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0.59112</cdr:x>
      <cdr:y>0.21557</cdr:y>
    </cdr:from>
    <cdr:to>
      <cdr:x>0.65447</cdr:x>
      <cdr:y>0.26544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43300C56-EE2D-4B8F-8BFC-36F852A4B39C}"/>
            </a:ext>
          </a:extLst>
        </cdr:cNvPr>
        <cdr:cNvCxnSpPr/>
      </cdr:nvCxnSpPr>
      <cdr:spPr>
        <a:xfrm xmlns:a="http://schemas.openxmlformats.org/drawingml/2006/main" flipV="1">
          <a:off x="5375201" y="1244997"/>
          <a:ext cx="57606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0.58003</cdr:x>
      <cdr:y>0.11561</cdr:y>
    </cdr:from>
    <cdr:to>
      <cdr:x>0.65498</cdr:x>
      <cdr:y>0.1897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74300" y="667678"/>
          <a:ext cx="681536" cy="427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142,5 </a:t>
          </a:r>
          <a:r>
            <a:rPr lang="ru-RU" sz="1400" b="1" dirty="0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0.59673</cdr:x>
      <cdr:y>0.13223</cdr:y>
    </cdr:from>
    <cdr:to>
      <cdr:x>0.66099</cdr:x>
      <cdr:y>0.26446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 flipV="1">
          <a:off x="5349453" y="720080"/>
          <a:ext cx="576064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0.43608</cdr:x>
      <cdr:y>0.15868</cdr:y>
    </cdr:from>
    <cdr:to>
      <cdr:x>0.50034</cdr:x>
      <cdr:y>0.30413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/>
      </cdr:nvCxnSpPr>
      <cdr:spPr>
        <a:xfrm xmlns:a="http://schemas.openxmlformats.org/drawingml/2006/main" flipV="1">
          <a:off x="3909293" y="864096"/>
          <a:ext cx="576064" cy="7920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0.5887</cdr:x>
      <cdr:y>0.13128</cdr:y>
    </cdr:from>
    <cdr:to>
      <cdr:x>0.72525</cdr:x>
      <cdr:y>0.18513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>
          <a:off x="5277445" y="714894"/>
          <a:ext cx="1224136" cy="2932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0.36379</cdr:x>
      <cdr:y>0.14639</cdr:y>
    </cdr:from>
    <cdr:to>
      <cdr:x>0.48668</cdr:x>
      <cdr:y>0.27769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>
          <a:endCxn xmlns:a="http://schemas.openxmlformats.org/drawingml/2006/main" id="10" idx="0"/>
        </cdr:cNvCxnSpPr>
      </cdr:nvCxnSpPr>
      <cdr:spPr>
        <a:xfrm xmlns:a="http://schemas.openxmlformats.org/drawingml/2006/main" flipV="1">
          <a:off x="3261221" y="797166"/>
          <a:ext cx="1101694" cy="715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0.5646</cdr:x>
      <cdr:y>0.21157</cdr:y>
    </cdr:from>
    <cdr:to>
      <cdr:x>0.67705</cdr:x>
      <cdr:y>0.51571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>
          <a:off x="5061421" y="1152120"/>
          <a:ext cx="1008112" cy="16561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0.32363</cdr:x>
      <cdr:y>0.1719</cdr:y>
    </cdr:from>
    <cdr:to>
      <cdr:x>0.44411</cdr:x>
      <cdr:y>0.22479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/>
      </cdr:nvCxnSpPr>
      <cdr:spPr>
        <a:xfrm xmlns:a="http://schemas.openxmlformats.org/drawingml/2006/main">
          <a:off x="2901181" y="936104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57B5-3B4A-491E-A4F5-4EE96D408B1B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5163-73BC-468F-9A88-4611666CF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5953"/>
            <a:ext cx="5438775" cy="44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3F56DD-BA08-4A7E-BC90-A51947CC2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7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54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36FE-00AF-4FA0-A7EF-7A623C48B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973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F02D-C383-488D-A3BA-98BA0D2EE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376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CB54-81FC-48B4-9051-F8331CBFE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9069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41BA-8A65-40AC-8698-46CBAF5EE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720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BECB-7F65-47F3-BE8B-3738B8F3B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5572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D93-5AC2-4DBA-99BC-698805214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815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1D5F-7F1C-4E6A-BABB-655D1EB92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985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7C80-E754-40E6-BEE6-D026A8EA2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7570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F389-0C54-41B4-AC20-A6A231B72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3995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47BF-6EAE-4E8A-BFCD-C971815A6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5843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2E8-CF88-4DE0-A88B-620352F3D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2381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456-BC3C-49A4-9A49-C5BDD0413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8650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F287-E1AE-409B-B844-E7A6D75B8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314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6E2B-ABCF-464C-889D-B5B38D4B9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000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1A98-F97C-4BAD-B6F3-0C039DC1C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2548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91E8-5E38-46EA-91C2-82D8B5466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3209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B1F-3179-4BD7-A2AB-4676D8508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265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32AA-7497-4C8B-9212-C2ECC1FB2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2736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CF9-C6C0-4C59-BBEF-EA5CFB038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90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446D88-8A12-4AD2-A443-7EFB7CF10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87" r:id="rId1"/>
    <p:sldLayoutId id="2147485888" r:id="rId2"/>
    <p:sldLayoutId id="2147485889" r:id="rId3"/>
    <p:sldLayoutId id="2147485890" r:id="rId4"/>
    <p:sldLayoutId id="2147485891" r:id="rId5"/>
    <p:sldLayoutId id="2147485892" r:id="rId6"/>
    <p:sldLayoutId id="2147485893" r:id="rId7"/>
    <p:sldLayoutId id="2147485894" r:id="rId8"/>
    <p:sldLayoutId id="2147485895" r:id="rId9"/>
    <p:sldLayoutId id="2147485896" r:id="rId10"/>
    <p:sldLayoutId id="2147485897" r:id="rId11"/>
    <p:sldLayoutId id="2147485898" r:id="rId12"/>
    <p:sldLayoutId id="2147485899" r:id="rId13"/>
    <p:sldLayoutId id="2147485900" r:id="rId14"/>
    <p:sldLayoutId id="2147485901" r:id="rId15"/>
    <p:sldLayoutId id="2147485902" r:id="rId16"/>
    <p:sldLayoutId id="2147485884" r:id="rId17"/>
    <p:sldLayoutId id="2147485885" r:id="rId18"/>
    <p:sldLayoutId id="2147485886" r:id="rId19"/>
  </p:sldLayoutIdLst>
  <p:transition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cat=575" TargetMode="External"/><Relationship Id="rId2" Type="http://schemas.openxmlformats.org/officeDocument/2006/relationships/hyperlink" Target="http://&#1096;&#1080;&#1084;&#1089;&#1082;&#1080;&#1081;.&#1088;&#1092;/?cat=5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6;&#1080;&#1084;&#1089;&#1082;&#1080;&#1081;.&#1088;&#1092;/?cat=576" TargetMode="External"/><Relationship Id="rId4" Type="http://schemas.openxmlformats.org/officeDocument/2006/relationships/hyperlink" Target="http://&#1096;&#1080;&#1084;&#1089;&#1082;&#1080;&#1081;.&#1088;&#1092;/?cat=57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9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0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1.x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2.x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27583" y="1124744"/>
            <a:ext cx="811797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Думы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граждан)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827584" y="5805488"/>
            <a:ext cx="806559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Комитет финансов Администрации </a:t>
            </a:r>
            <a:r>
              <a:rPr lang="ru-RU" altLang="ru-RU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Шимского</a:t>
            </a: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pic>
        <p:nvPicPr>
          <p:cNvPr id="5" name="Рисунок 3" descr="фон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2133600"/>
            <a:ext cx="4610100" cy="3778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счёте бюджета, взять в долг).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pic>
        <p:nvPicPr>
          <p:cNvPr id="28676" name="Picture 5" descr="http://www.bashklip.ru/_nw/15/51158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33600"/>
            <a:ext cx="3449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875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классификации расходов бюджетов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Общегосударственные вопросы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оборона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безопасность и правоохранительная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деятельность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экономика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Жилищно-коммунальное хозяйство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Охрана окружающей среды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Образование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Культура, кинематография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Здравоохранение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Средства массовой информации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1400  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15888"/>
            <a:ext cx="8821737" cy="11255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 </a:t>
            </a:r>
            <a:r>
              <a:rPr lang="ru-RU" altLang="ru-RU" sz="20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 за </a:t>
            </a: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</a:t>
            </a: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(в тыс. руб.)</a:t>
            </a:r>
          </a:p>
        </p:txBody>
      </p:sp>
      <p:graphicFrame>
        <p:nvGraphicFramePr>
          <p:cNvPr id="387176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060119"/>
              </p:ext>
            </p:extLst>
          </p:nvPr>
        </p:nvGraphicFramePr>
        <p:xfrm>
          <a:off x="179388" y="1125538"/>
          <a:ext cx="8353425" cy="5378028"/>
        </p:xfrm>
        <a:graphic>
          <a:graphicData uri="http://schemas.openxmlformats.org/drawingml/2006/table">
            <a:tbl>
              <a:tblPr/>
              <a:tblGrid>
                <a:gridCol w="266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6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9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9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579314,6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590127,4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: Налоговые  и неналоговые доходы  бюджета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9743,0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10927,6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9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418138,1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417989,1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585933,1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544634,5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(профицит)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-6618,5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45492,9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0"/>
            <a:ext cx="9036050" cy="11255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Основные показатели исполнения бюджета муниципального района по годам, тыс. руб.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116826"/>
              </p:ext>
            </p:extLst>
          </p:nvPr>
        </p:nvGraphicFramePr>
        <p:xfrm>
          <a:off x="1526456" y="1346200"/>
          <a:ext cx="6792913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7" y="980728"/>
            <a:ext cx="1820003" cy="15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муниципального района за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Диаграмма 2"/>
          <p:cNvSpPr>
            <a:spLocks noGrp="1" noTextEdit="1"/>
          </p:cNvSpPr>
          <p:nvPr>
            <p:ph type="chart" idx="1"/>
          </p:nvPr>
        </p:nvSpPr>
        <p:spPr/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32569"/>
              </p:ext>
            </p:extLst>
          </p:nvPr>
        </p:nvGraphicFramePr>
        <p:xfrm>
          <a:off x="325438" y="1052736"/>
          <a:ext cx="8279010" cy="5231374"/>
        </p:xfrm>
        <a:graphic>
          <a:graphicData uri="http://schemas.openxmlformats.org/drawingml/2006/table">
            <a:tbl>
              <a:tblPr/>
              <a:tblGrid>
                <a:gridCol w="4752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54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151433,5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151433,5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117167,4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125550,5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89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2442,5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2843,1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совокупный доход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15349,2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15490,8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8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1168,0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25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отмененным доходам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9743,0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10927,6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1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числе: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418138,1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417989,1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16473,7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16473,7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172330,7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172330,7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4938,62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4938,62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98064,1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98053,6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остатков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прошлых лет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66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579314,6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590127,4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Структура доходов бюджета муниципального района за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2023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год   (тыс. руб.)</a:t>
            </a:r>
          </a:p>
        </p:txBody>
      </p:sp>
      <p:graphicFrame>
        <p:nvGraphicFramePr>
          <p:cNvPr id="3" name="Диаграмма 1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52973810"/>
              </p:ext>
            </p:extLst>
          </p:nvPr>
        </p:nvGraphicFramePr>
        <p:xfrm>
          <a:off x="539750" y="1608138"/>
          <a:ext cx="81375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42562135"/>
              </p:ext>
            </p:extLst>
          </p:nvPr>
        </p:nvGraphicFramePr>
        <p:xfrm>
          <a:off x="468313" y="1143000"/>
          <a:ext cx="8280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муниципального района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624887" cy="1255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муниципального района за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тыс. руб.)</a:t>
            </a:r>
          </a:p>
        </p:txBody>
      </p:sp>
      <p:graphicFrame>
        <p:nvGraphicFramePr>
          <p:cNvPr id="3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14067126"/>
              </p:ext>
            </p:extLst>
          </p:nvPr>
        </p:nvGraphicFramePr>
        <p:xfrm>
          <a:off x="539552" y="1484784"/>
          <a:ext cx="81184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33" y="260648"/>
            <a:ext cx="8802687" cy="431800"/>
          </a:xfrm>
          <a:blipFill>
            <a:blip r:embed="rId3" cstate="print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ШИМСКОГО МУНИЦИПАЛЬНОГО РАЙОНА ПО РАЗДЕЛАМ, ПОДРАЗДЕЛАМ ЗА </a:t>
            </a:r>
            <a:r>
              <a:rPr lang="ru-RU" alt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</a:p>
        </p:txBody>
      </p:sp>
      <p:graphicFrame>
        <p:nvGraphicFramePr>
          <p:cNvPr id="43011" name="Объект 21"/>
          <p:cNvGraphicFramePr>
            <a:graphicFrameLocks noGrp="1"/>
          </p:cNvGraphicFramePr>
          <p:nvPr>
            <p:ph idx="1"/>
          </p:nvPr>
        </p:nvGraphicFramePr>
        <p:xfrm>
          <a:off x="1425575" y="1938338"/>
          <a:ext cx="7159625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3" name="Лист" r:id="rId4" imgW="7169517" imgH="4035902" progId="">
                  <p:embed/>
                </p:oleObj>
              </mc:Choice>
              <mc:Fallback>
                <p:oleObj name="Лист" r:id="rId4" imgW="7169517" imgH="4035902" progId="">
                  <p:embed/>
                  <p:pic>
                    <p:nvPicPr>
                      <p:cNvPr id="0" name="Picture 34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38338"/>
                        <a:ext cx="7159625" cy="402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83563"/>
              </p:ext>
            </p:extLst>
          </p:nvPr>
        </p:nvGraphicFramePr>
        <p:xfrm>
          <a:off x="341313" y="1123950"/>
          <a:ext cx="8551167" cy="5063948"/>
        </p:xfrm>
        <a:graphic>
          <a:graphicData uri="http://schemas.openxmlformats.org/drawingml/2006/table">
            <a:tbl>
              <a:tblPr/>
              <a:tblGrid>
                <a:gridCol w="3870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48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1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585933,1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544634,5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2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73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64253,1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64038,9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25046,8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24886,2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9669,4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9625,3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206780,2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206528,3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073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49417,2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49419,2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11195,7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1154,0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188862,5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150736,7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3660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12885,9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12885,9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района за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322618"/>
              </p:ext>
            </p:extLst>
          </p:nvPr>
        </p:nvGraphicFramePr>
        <p:xfrm>
          <a:off x="28575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964488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информационно-телекоммуникационной сети «Интернет» </a:t>
            </a:r>
          </a:p>
        </p:txBody>
      </p:sp>
      <p:sp>
        <p:nvSpPr>
          <p:cNvPr id="5" name="Овал 4"/>
          <p:cNvSpPr/>
          <p:nvPr/>
        </p:nvSpPr>
        <p:spPr>
          <a:xfrm>
            <a:off x="1259632" y="1351550"/>
            <a:ext cx="6192688" cy="1080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61160"/>
            <a:ext cx="1944216" cy="11263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Термины и понятия по бюджетной тематике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5566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9572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доходах бюджета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73578" y="2664251"/>
            <a:ext cx="1619672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расходах бюджета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933056"/>
            <a:ext cx="1944216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http://xn--h1aadcj4a9b.xn--p1ai/?cat=583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3-10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5566" y="3933056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http://xn--h1aadcj4a9b.xn--p1ai/?cat=575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9572" y="3932305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http://xn--h1aadcj4a9b.xn--p1ai/?cat=576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9924" y="3932305"/>
            <a:ext cx="161967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67662055"/>
              </p:ext>
            </p:extLst>
          </p:nvPr>
        </p:nvGraphicFramePr>
        <p:xfrm>
          <a:off x="755650" y="1052513"/>
          <a:ext cx="7056438" cy="52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4925"/>
            <a:ext cx="8640763" cy="8651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муниципального бюджета </a:t>
            </a:r>
            <a:b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712741" y="2132856"/>
            <a:ext cx="285959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309025">
            <a:off x="2717001" y="1751452"/>
            <a:ext cx="922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74,3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92080" y="2289528"/>
            <a:ext cx="324036" cy="563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66088" cy="1281112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объекты, финансируемые в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</a:t>
            </a:r>
            <a:r>
              <a:rPr lang="ru-RU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муниципального района</a:t>
            </a:r>
            <a: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28541"/>
              </p:ext>
            </p:extLst>
          </p:nvPr>
        </p:nvGraphicFramePr>
        <p:xfrm>
          <a:off x="539750" y="1349375"/>
          <a:ext cx="8318500" cy="262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4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заказчика, объекта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в эксплуатацию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3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детям, оставшимся без попечения родителей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Шимск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endParaRPr lang="ru-RU" sz="14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946150"/>
          </a:xfrm>
        </p:spPr>
        <p:txBody>
          <a:bodyPr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муниципального района по разделу «Общегосударственные вопросы» за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86075" y="3494088"/>
          <a:ext cx="4705350" cy="294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Общегосударственные вопросы – всего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26074.1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  том числе по подразделам: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высшего должностного лица субъекта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1168.0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17662.1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2932.7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Резервные фонды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 общегосударственные вопросы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4147.6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законодательных (представительных) органов муниципальных образований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Судебная система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45094" name="Picture 2" descr="http://watchdogwire.wpengine.netdna-cdn.com/ohio/files/2013/05/shutterstock_18865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5063"/>
            <a:ext cx="896461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54355"/>
              </p:ext>
            </p:extLst>
          </p:nvPr>
        </p:nvGraphicFramePr>
        <p:xfrm>
          <a:off x="250825" y="2276475"/>
          <a:ext cx="8713663" cy="3883484"/>
        </p:xfrm>
        <a:graphic>
          <a:graphicData uri="http://schemas.openxmlformats.org/drawingml/2006/table">
            <a:tbl>
              <a:tblPr/>
              <a:tblGrid>
                <a:gridCol w="5152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2316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Запланировано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– всего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64253,1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64038,9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том числе по подразделам: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85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5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33660,2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33548,7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4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8136,7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8136,7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6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20334,5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20334,5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«Национальная оборона» за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1125538"/>
            <a:ext cx="77041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в сфере национальной обороны определяются: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28 марта 1998 года № 53-ФЗ «О воинской обязанности и военной службе»;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29 апреля 2006 года № 258 «О субвенциях на осуществление полномочий по первичному воинскому учету на территориях, где отсутствуют военные комиссариаты»;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законом от 3 марта 2008 года № 255-ОЗ «Об утверждении методики распределения субвенций между бюджетами муниципальных районов для предоставления их бюджетам поселений на осуществление государственных полномочий по первичному воинскому учету на территориях, где отсутствуют военные комиссариаты».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62086"/>
              </p:ext>
            </p:extLst>
          </p:nvPr>
        </p:nvGraphicFramePr>
        <p:xfrm>
          <a:off x="1331913" y="4830763"/>
          <a:ext cx="619241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4892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491412" cy="1905000"/>
          </a:xfrm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экономика» за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756" y="1110699"/>
            <a:ext cx="828092" cy="84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5" descr="http://i.obozrevatel.ua/2/1557647/704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7113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http://fxstock.ru/uploads/2014-08/1408563122_Ekonomika-zomboyashik-ne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6922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http://nacontrol.ru/images/stories/sh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6922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http://mosreg.ru/upload/iblock/63e/6small1224592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6748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58921"/>
              </p:ext>
            </p:extLst>
          </p:nvPr>
        </p:nvGraphicFramePr>
        <p:xfrm>
          <a:off x="2123728" y="1412776"/>
          <a:ext cx="6832501" cy="456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2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8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7185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9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рыболовство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9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5408,67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5395,85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5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15329,2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15326,53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11158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4246,75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4101,65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4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25046,8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24886,2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333375"/>
            <a:ext cx="9001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</a:t>
            </a:r>
          </a:p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Жилищно-коммунальное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хозяйство 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2023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164388" y="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49905"/>
              </p:ext>
            </p:extLst>
          </p:nvPr>
        </p:nvGraphicFramePr>
        <p:xfrm>
          <a:off x="1848086" y="4432300"/>
          <a:ext cx="5435600" cy="131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4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9669,4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7140" name="Picture 37" descr="http://oz-nks3.ru/upload/iblock/681/681c61a65fbe3614b66ea4ac4ff35c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3300"/>
            <a:ext cx="87137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1" name="Прямоугольник 4"/>
          <p:cNvSpPr>
            <a:spLocks noChangeArrowheads="1"/>
          </p:cNvSpPr>
          <p:nvPr/>
        </p:nvSpPr>
        <p:spPr bwMode="auto">
          <a:xfrm>
            <a:off x="3635375" y="1628775"/>
            <a:ext cx="1861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9625,3тыс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1296987"/>
          </a:xfrm>
        </p:spPr>
        <p:txBody>
          <a:bodyPr/>
          <a:lstStyle/>
          <a:p>
            <a:pPr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http://www.ceide-fsm.com/wp-content/uploads/2013/11/6858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50825" y="549275"/>
            <a:ext cx="8785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 за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2023год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26585"/>
              </p:ext>
            </p:extLst>
          </p:nvPr>
        </p:nvGraphicFramePr>
        <p:xfrm>
          <a:off x="755576" y="2455814"/>
          <a:ext cx="8386192" cy="4398061"/>
        </p:xfrm>
        <a:graphic>
          <a:graphicData uri="http://schemas.openxmlformats.org/drawingml/2006/table">
            <a:tbl>
              <a:tblPr/>
              <a:tblGrid>
                <a:gridCol w="2483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0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2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9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94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09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6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44970,76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44880,2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49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150269,3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150114,07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0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10604,2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10604,1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9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10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712,0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3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образованию: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206780,2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206528,3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0225" name="TextBox 2"/>
          <p:cNvSpPr txBox="1">
            <a:spLocks noChangeArrowheads="1"/>
          </p:cNvSpPr>
          <p:nvPr/>
        </p:nvSpPr>
        <p:spPr bwMode="auto">
          <a:xfrm>
            <a:off x="4859338" y="1773238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Удельный вес отрасли образования в расходах –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37,9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%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51203" name="Picture 2" descr="http://politeka.net/wp-content/uploads/2015/02/Bankoboev.Ru_kinoplenka_na_kass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258888" y="623888"/>
            <a:ext cx="72009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«Культура, кинематография» за </a:t>
            </a:r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80332"/>
              </p:ext>
            </p:extLst>
          </p:nvPr>
        </p:nvGraphicFramePr>
        <p:xfrm>
          <a:off x="1474788" y="4508500"/>
          <a:ext cx="6985000" cy="1742579"/>
        </p:xfrm>
        <a:graphic>
          <a:graphicData uri="http://schemas.openxmlformats.org/drawingml/2006/table">
            <a:tbl>
              <a:tblPr/>
              <a:tblGrid>
                <a:gridCol w="1482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8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49419,2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49419,2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333375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Социальная политика» за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2023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52227" name="Picture 4" descr="http://ic.pics.livejournal.com/orionplus/73979274/23894/2389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5113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29127"/>
              </p:ext>
            </p:extLst>
          </p:nvPr>
        </p:nvGraphicFramePr>
        <p:xfrm>
          <a:off x="179388" y="1484313"/>
          <a:ext cx="6696075" cy="1887917"/>
        </p:xfrm>
        <a:graphic>
          <a:graphicData uri="http://schemas.openxmlformats.org/drawingml/2006/table">
            <a:tbl>
              <a:tblPr/>
              <a:tblGrid>
                <a:gridCol w="2592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9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9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9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21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объем, тыс. руб.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11195,7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11154,0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84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том числе по подразделам: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пенсионное обеспечение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2408,7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2394,1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охрана семьи и детства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8766,1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8738,9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общегосударственные вопросы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2023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46096957"/>
              </p:ext>
            </p:extLst>
          </p:nvPr>
        </p:nvGraphicFramePr>
        <p:xfrm>
          <a:off x="0" y="1046163"/>
          <a:ext cx="909320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44" name="Рисунок 7" descr="http://zakupki223.ru/wp-content/uploads/2013/07/i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32338"/>
            <a:ext cx="26289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0238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9018588" cy="5373687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400" b="1" dirty="0">
              <a:solidFill>
                <a:srgbClr val="009999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≪Бюджет для граждан» познакомит Вас с исполнением бюджета муниципального района  за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 муниципального района затрагивает интересы каждого жителя </a:t>
            </a:r>
            <a:r>
              <a:rPr lang="ru-RU" alt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Граждане — и как налогоплательщики, и как потребители общественных благ —должны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Мы постарались в доступной и понятной для граждан форме показать основные параметры исполнения бюджета муниципального района за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  <p:pic>
        <p:nvPicPr>
          <p:cNvPr id="21508" name="Рисунок 4" descr="http://5.hidemyass.com/ip-1/encoded/Oi8vc3RhdGljLmZpbmFuY2UudWEvaW1nL2xpYi82OC85LzllOTI4NTguan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73688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 на национальную экономику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2023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5799546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9396" name="Рисунок 6" descr="http://www.chequer.ru/uploads/posts/2009-04/1239279880_russia5714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52963"/>
            <a:ext cx="25574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553201" cy="914400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2000" dirty="0" smtClean="0"/>
              <a:t>Динамика расходов бюджета муниципального района  на жилищно-коммунальное хозяйство за </a:t>
            </a:r>
            <a:r>
              <a:rPr lang="ru-RU" altLang="ru-RU" sz="2000" dirty="0" smtClean="0"/>
              <a:t>2023 </a:t>
            </a:r>
            <a:r>
              <a:rPr lang="ru-RU" altLang="ru-RU" sz="2000" dirty="0" smtClean="0"/>
              <a:t>год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/>
          </a:p>
        </p:txBody>
      </p:sp>
      <p:graphicFrame>
        <p:nvGraphicFramePr>
          <p:cNvPr id="5837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71862831"/>
              </p:ext>
            </p:extLst>
          </p:nvPr>
        </p:nvGraphicFramePr>
        <p:xfrm>
          <a:off x="1421606" y="1628800"/>
          <a:ext cx="6911975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3" name="Лист" r:id="rId3" imgW="9220200" imgH="5876806" progId="">
                  <p:embed/>
                </p:oleObj>
              </mc:Choice>
              <mc:Fallback>
                <p:oleObj name="Лист" r:id="rId3" imgW="9220200" imgH="5876806" progId="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06" y="1628800"/>
                        <a:ext cx="6911975" cy="440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Рисунок 5" descr="http://misanec.ru/wp-content/uploads/2016/03/2652e4f3f4eeaac6c8dccf3cbd448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843213" cy="2205037"/>
          </a:xfrm>
          <a:prstGeom prst="rect">
            <a:avLst/>
          </a:prstGeom>
          <a:solidFill>
            <a:srgbClr val="99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30984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41492069"/>
              </p:ext>
            </p:extLst>
          </p:nvPr>
        </p:nvGraphicFramePr>
        <p:xfrm>
          <a:off x="1571604" y="857232"/>
          <a:ext cx="7253288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" name="Лист" r:id="rId3" imgW="7267575" imgH="5029200" progId="">
                  <p:embed/>
                </p:oleObj>
              </mc:Choice>
              <mc:Fallback>
                <p:oleObj name="Лист" r:id="rId3" imgW="7267575" imgH="5029200" progId="">
                  <p:embed/>
                  <p:pic>
                    <p:nvPicPr>
                      <p:cNvPr id="0" name="Picture 2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857232"/>
                        <a:ext cx="7253288" cy="501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015287" cy="5492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образование за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78632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14262287"/>
              </p:ext>
            </p:extLst>
          </p:nvPr>
        </p:nvGraphicFramePr>
        <p:xfrm>
          <a:off x="611560" y="1124744"/>
          <a:ext cx="8207375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6" name="Лист" r:id="rId3" imgW="9163050" imgH="4876681" progId="">
                  <p:embed/>
                </p:oleObj>
              </mc:Choice>
              <mc:Fallback>
                <p:oleObj name="Лист" r:id="rId3" imgW="9163050" imgH="4876681" progId="">
                  <p:embed/>
                  <p:pic>
                    <p:nvPicPr>
                      <p:cNvPr id="0" name="Picture 2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8207375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8015287" cy="865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Динамика расходов на культуру, кинематографию за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2023 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год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95936" y="1736812"/>
            <a:ext cx="576064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340369">
            <a:off x="3996742" y="1286955"/>
            <a:ext cx="81416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6,3 %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38003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Динамика расходов бюджета муниципального района на социальную политику за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2023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год</a:t>
            </a:r>
          </a:p>
        </p:txBody>
      </p:sp>
      <p:graphicFrame>
        <p:nvGraphicFramePr>
          <p:cNvPr id="5734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94090323"/>
              </p:ext>
            </p:extLst>
          </p:nvPr>
        </p:nvGraphicFramePr>
        <p:xfrm>
          <a:off x="590550" y="1508125"/>
          <a:ext cx="5989638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0" name="Лист" r:id="rId3" imgW="6172200" imgH="4248031" progId="">
                  <p:embed/>
                </p:oleObj>
              </mc:Choice>
              <mc:Fallback>
                <p:oleObj name="Лист" r:id="rId3" imgW="6172200" imgH="4248031" progId="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508125"/>
                        <a:ext cx="5989638" cy="412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62078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 на физическую культуру и спорт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2023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pic>
        <p:nvPicPr>
          <p:cNvPr id="60420" name="Рисунок 2" descr="молодежь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10113"/>
            <a:ext cx="2720976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3" descr="спорт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84784"/>
            <a:ext cx="24653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29898"/>
              </p:ext>
            </p:extLst>
          </p:nvPr>
        </p:nvGraphicFramePr>
        <p:xfrm>
          <a:off x="430615" y="1196752"/>
          <a:ext cx="6157609" cy="316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SmartArt 6"/>
          <p:cNvSpPr>
            <a:spLocks noGrp="1"/>
          </p:cNvSpPr>
          <p:nvPr>
            <p:ph type="dgm" idx="1"/>
          </p:nvPr>
        </p:nvSpPr>
        <p:spPr>
          <a:xfrm>
            <a:off x="500034" y="2143116"/>
            <a:ext cx="7067544" cy="4348162"/>
          </a:xfrm>
        </p:spPr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Дефицит(-)/Профицит бюджета муниципального района за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2023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63492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1"/>
            <a:ext cx="2312987" cy="12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81170"/>
              </p:ext>
            </p:extLst>
          </p:nvPr>
        </p:nvGraphicFramePr>
        <p:xfrm>
          <a:off x="785786" y="2071678"/>
          <a:ext cx="7786742" cy="392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145016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b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49040"/>
              </p:ext>
            </p:extLst>
          </p:nvPr>
        </p:nvGraphicFramePr>
        <p:xfrm>
          <a:off x="395536" y="1484785"/>
          <a:ext cx="8424863" cy="393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3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 долг, всего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5308,2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4468,2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06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предоставленные из областного бюджета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4468,2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банков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569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долговой нагрузки (отношение объема муниципального долга муниципального района к доходам бюджета без учета безвозмездных поступлений), 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 предоставленные из областного бюджета составляют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43,7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долга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41569320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3888"/>
            <a:ext cx="7634287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ea typeface="Microsoft JhengHei UI" panose="020B0604030504040204" pitchFamily="34" charset="-120"/>
              </a:rPr>
              <a:t>Открытые информационные ресурсы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 rot="10800000">
            <a:off x="684213" y="1628775"/>
            <a:ext cx="3527425" cy="720725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Ctr="1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Комитета финансов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Администрации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4932362" y="1557338"/>
            <a:ext cx="3240087" cy="7921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/>
              <a:t>komfinshimsk@mail.ru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4356100" y="19891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684213" y="2565400"/>
            <a:ext cx="3527425" cy="719138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района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Oval 9"/>
          <p:cNvSpPr>
            <a:spLocks noChangeArrowheads="1"/>
          </p:cNvSpPr>
          <p:nvPr/>
        </p:nvSpPr>
        <p:spPr bwMode="auto">
          <a:xfrm>
            <a:off x="4932363" y="2528888"/>
            <a:ext cx="3240087" cy="863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333333"/>
                </a:solidFill>
                <a:latin typeface="Arial"/>
              </a:rPr>
              <a:t>upravlenie.shimsk@mail.ru</a:t>
            </a:r>
            <a:endParaRPr lang="ru-RU" altLang="ru-RU" u="sng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4356100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684213" y="3573463"/>
            <a:ext cx="3527425" cy="576262"/>
          </a:xfrm>
          <a:prstGeom prst="rect">
            <a:avLst/>
          </a:prstGeom>
          <a:solidFill>
            <a:srgbClr val="38C8A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Официальный сайт 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района</a:t>
            </a:r>
          </a:p>
        </p:txBody>
      </p:sp>
      <p:sp>
        <p:nvSpPr>
          <p:cNvPr id="45066" name="Oval 12"/>
          <p:cNvSpPr>
            <a:spLocks noChangeArrowheads="1"/>
          </p:cNvSpPr>
          <p:nvPr/>
        </p:nvSpPr>
        <p:spPr bwMode="auto">
          <a:xfrm>
            <a:off x="5040313" y="3502025"/>
            <a:ext cx="3276600" cy="7921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http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://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шимский.рф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/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4356100" y="3860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Rectangle 14"/>
          <p:cNvSpPr>
            <a:spLocks noChangeArrowheads="1"/>
          </p:cNvSpPr>
          <p:nvPr/>
        </p:nvSpPr>
        <p:spPr bwMode="auto">
          <a:xfrm>
            <a:off x="684213" y="4797425"/>
            <a:ext cx="3527425" cy="792163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Единый портал бюджетной системы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≪Электронный бюджет≫</a:t>
            </a:r>
          </a:p>
        </p:txBody>
      </p:sp>
      <p:sp>
        <p:nvSpPr>
          <p:cNvPr id="45069" name="Oval 15"/>
          <p:cNvSpPr>
            <a:spLocks noChangeArrowheads="1"/>
          </p:cNvSpPr>
          <p:nvPr/>
        </p:nvSpPr>
        <p:spPr bwMode="auto">
          <a:xfrm>
            <a:off x="5076825" y="4724400"/>
            <a:ext cx="3240088" cy="7921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www.bus.gov.ru</a:t>
            </a:r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>
            <a:off x="4284663" y="51577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4211638" y="1905000"/>
            <a:ext cx="7207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211638" y="2852738"/>
            <a:ext cx="7207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211638" y="3789363"/>
            <a:ext cx="774700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211638" y="5072063"/>
            <a:ext cx="847725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ttp://izmaylowo.vaonews.ru/wp-content/uploads/2016/03/%D0%A4%D0%BE%D1%82%D0%BE-%D1%81-%D1%81%D0%B0%D0%B9%D1%82%D0%B0-rbesson.pnzreg.ru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341438"/>
            <a:ext cx="48339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251520" y="1412875"/>
            <a:ext cx="41306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17 часов 00 минут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Администрации района будут проводиться публичные слушания по проекту решения Думы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«Об исполнении бюджета муниципального района за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назначены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11.04.2024№ 453.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619250" y="333375"/>
            <a:ext cx="6624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 по исполнению бюджета муниципального района 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800" b="1" i="1" dirty="0">
                <a:solidFill>
                  <a:schemeClr val="accent5">
                    <a:lumMod val="50000"/>
                  </a:schemeClr>
                </a:solidFill>
              </a:rPr>
              <a:t>Что такое бюджет? Какие бывают бюджеты?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2115939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 </a:t>
            </a:r>
            <a:r>
              <a:rPr lang="ru-RU" alt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–это план доходов и расходов на определенный период</a:t>
            </a:r>
            <a:r>
              <a:rPr lang="ru-RU" altLang="ru-RU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endParaRPr lang="en-US" alt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>
                <a:solidFill>
                  <a:srgbClr val="003399"/>
                </a:solidFill>
              </a:rPr>
              <a:t>Консолидированный бюджет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>
                <a:solidFill>
                  <a:srgbClr val="003399"/>
                </a:solidFill>
              </a:rPr>
              <a:t>Волотовского муниципального района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b="1" dirty="0">
              <a:solidFill>
                <a:srgbClr val="003399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2051049" y="3687762"/>
            <a:ext cx="1152796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508625" y="3616325"/>
            <a:ext cx="10080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0" y="3782144"/>
            <a:ext cx="2160587" cy="1223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/>
              <a:t>муниципального</a:t>
            </a:r>
          </a:p>
          <a:p>
            <a:pPr eaLnBrk="1" hangingPunct="1">
              <a:defRPr/>
            </a:pPr>
            <a:r>
              <a:rPr lang="ru-RU" altLang="ru-RU" b="1" i="1" dirty="0"/>
              <a:t>района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023394" y="3825080"/>
            <a:ext cx="2879799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Бюджеты</a:t>
            </a:r>
          </a:p>
          <a:p>
            <a:pPr eaLnBrk="1" hangingPunct="1">
              <a:defRPr/>
            </a:pPr>
            <a:r>
              <a:rPr lang="ru-RU" altLang="ru-RU" b="1" i="1" dirty="0"/>
              <a:t>сельских</a:t>
            </a:r>
          </a:p>
          <a:p>
            <a:pPr eaLnBrk="1" hangingPunct="1">
              <a:defRPr/>
            </a:pPr>
            <a:r>
              <a:rPr lang="ru-RU" altLang="ru-RU" b="1" i="1" dirty="0"/>
              <a:t>поселений</a:t>
            </a: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1691680" y="5013324"/>
            <a:ext cx="1512165" cy="936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i="1" dirty="0" err="1"/>
              <a:t>Медведское</a:t>
            </a:r>
            <a:r>
              <a:rPr lang="ru-RU" altLang="ru-RU" i="1" dirty="0"/>
              <a:t> сельское</a:t>
            </a:r>
          </a:p>
          <a:p>
            <a:pPr eaLnBrk="1" hangingPunct="1">
              <a:defRPr/>
            </a:pPr>
            <a:r>
              <a:rPr lang="ru-RU" altLang="ru-RU" i="1" dirty="0"/>
              <a:t>поселение </a:t>
            </a:r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211960" y="5013325"/>
            <a:ext cx="2123752" cy="10795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</a:rPr>
              <a:t>Подгощское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 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732239" y="5087935"/>
            <a:ext cx="2016225" cy="10048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</a:rPr>
              <a:t>Уторгошское</a:t>
            </a:r>
            <a:endParaRPr lang="ru-RU" altLang="ru-RU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45" name="Line 12"/>
          <p:cNvSpPr>
            <a:spLocks noChangeShapeType="1"/>
          </p:cNvSpPr>
          <p:nvPr/>
        </p:nvSpPr>
        <p:spPr bwMode="auto">
          <a:xfrm flipH="1">
            <a:off x="2843808" y="4799805"/>
            <a:ext cx="864096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13"/>
          <p:cNvSpPr>
            <a:spLocks noChangeShapeType="1"/>
          </p:cNvSpPr>
          <p:nvPr/>
        </p:nvSpPr>
        <p:spPr bwMode="auto">
          <a:xfrm flipH="1">
            <a:off x="4932041" y="4833143"/>
            <a:ext cx="144016" cy="251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14"/>
          <p:cNvSpPr>
            <a:spLocks noChangeShapeType="1"/>
          </p:cNvSpPr>
          <p:nvPr/>
        </p:nvSpPr>
        <p:spPr bwMode="auto">
          <a:xfrm>
            <a:off x="5903193" y="4653136"/>
            <a:ext cx="829047" cy="43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413" y="2928938"/>
            <a:ext cx="5545137" cy="80486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Консолидированный бюджет </a:t>
            </a:r>
            <a:r>
              <a:rPr lang="ru-RU" dirty="0" err="1">
                <a:solidFill>
                  <a:schemeClr val="bg1"/>
                </a:solidFill>
              </a:rPr>
              <a:t>Шимского</a:t>
            </a:r>
            <a:r>
              <a:rPr lang="ru-RU" dirty="0">
                <a:solidFill>
                  <a:schemeClr val="bg1"/>
                </a:solidFill>
              </a:rPr>
              <a:t> муниципального района: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80036" y="3733800"/>
            <a:ext cx="0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8" y="142721"/>
            <a:ext cx="1943546" cy="20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35712" y="3869432"/>
            <a:ext cx="2592387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/>
              <a:t>городского поселения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56325" y="3733800"/>
            <a:ext cx="1007963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5400" dirty="0">
              <a:solidFill>
                <a:schemeClr val="accent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404813"/>
            <a:ext cx="8351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Комитет финансов Администрации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Шимского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муниципального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85938"/>
            <a:ext cx="7127875" cy="4524315"/>
          </a:xfrm>
          <a:prstGeom prst="rect">
            <a:avLst/>
          </a:prstGeom>
          <a:gradFill flip="none" rotWithShape="1">
            <a:gsLst>
              <a:gs pos="16200">
                <a:srgbClr val="EAFF96"/>
              </a:gs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 область,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Шимск, ул. Новгородская, д. 21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Телефон/факс:          8(816)56-54857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8(816)56-54633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komfinshimsk@mail.ru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7788"/>
            <a:ext cx="8964612" cy="914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br>
              <a:rPr lang="ru-RU" alt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</a:t>
            </a:r>
            <a:b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grpSp>
        <p:nvGrpSpPr>
          <p:cNvPr id="26627" name="Organization Chart 7"/>
          <p:cNvGrpSpPr>
            <a:grpSpLocks noChangeAspect="1"/>
          </p:cNvGrpSpPr>
          <p:nvPr/>
        </p:nvGrpSpPr>
        <p:grpSpPr bwMode="auto">
          <a:xfrm>
            <a:off x="468313" y="1773238"/>
            <a:ext cx="8104187" cy="4784725"/>
            <a:chOff x="285" y="990"/>
            <a:chExt cx="2843" cy="669"/>
          </a:xfrm>
          <a:solidFill>
            <a:schemeClr val="accent5">
              <a:lumMod val="75000"/>
            </a:schemeClr>
          </a:solidFill>
        </p:grpSpPr>
        <p:cxnSp>
          <p:nvCxnSpPr>
            <p:cNvPr id="26628" name="_s1028"/>
            <p:cNvCxnSpPr>
              <a:cxnSpLocks noChangeShapeType="1"/>
              <a:stCxn id="10" idx="0"/>
            </p:cNvCxnSpPr>
            <p:nvPr/>
          </p:nvCxnSpPr>
          <p:spPr bwMode="auto">
            <a:xfrm rot="16200000" flipV="1">
              <a:off x="2202" y="645"/>
              <a:ext cx="47" cy="92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29" name="_s1029"/>
            <p:cNvCxnSpPr>
              <a:cxnSpLocks noChangeShapeType="1"/>
              <a:stCxn id="9" idx="0"/>
            </p:cNvCxnSpPr>
            <p:nvPr/>
          </p:nvCxnSpPr>
          <p:spPr bwMode="auto">
            <a:xfrm rot="5400000" flipH="1" flipV="1">
              <a:off x="1710" y="1076"/>
              <a:ext cx="47" cy="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30" name="_s1030"/>
            <p:cNvCxnSpPr>
              <a:cxnSpLocks noChangeShapeType="1"/>
              <a:stCxn id="8" idx="0"/>
            </p:cNvCxnSpPr>
            <p:nvPr/>
          </p:nvCxnSpPr>
          <p:spPr bwMode="auto">
            <a:xfrm rot="5400000" flipH="1" flipV="1">
              <a:off x="1211" y="589"/>
              <a:ext cx="58" cy="104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400" y="990"/>
              <a:ext cx="2728" cy="9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 бюджета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285" y="1141"/>
              <a:ext cx="864" cy="51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Налоговые доходы</a:t>
              </a:r>
            </a:p>
            <a:p>
              <a:pPr algn="ctr" eaLnBrk="1" hangingPunct="1">
                <a:defRPr/>
              </a:pPr>
              <a:endParaRPr lang="ru-RU" altLang="ru-RU" b="1" dirty="0"/>
            </a:p>
            <a:p>
              <a:pPr algn="ctr" eaLnBrk="1" hangingPunct="1">
                <a:defRPr/>
              </a:pPr>
              <a:r>
                <a:rPr lang="ru-RU" altLang="ru-RU" sz="16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налогов, 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Налоговым кодексом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Российской Федерации</a:t>
              </a:r>
              <a:r>
                <a:rPr lang="ru-RU" altLang="ru-RU" sz="16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прибыль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организаций;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→акцизы;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доходы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физических лиц;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→другие налоги.</a:t>
              </a:r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1270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Неналоговые</a:t>
              </a:r>
              <a:r>
                <a:rPr lang="ru-RU" altLang="ru-RU" b="1" i="1" dirty="0"/>
                <a:t> </a:t>
              </a: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других пошлин и сборов,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законодательством, а также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штрафов за нарушение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законодательства</a:t>
              </a:r>
              <a:r>
                <a:rPr lang="ru-RU" altLang="ru-RU" sz="14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→доходы от использования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муниципального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имущества и земли;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→штрафные санкции;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→другие доходы</a:t>
              </a:r>
            </a:p>
          </p:txBody>
        </p:sp>
        <p:sp>
          <p:nvSpPr>
            <p:cNvPr id="10" name="_s1034"/>
            <p:cNvSpPr>
              <a:spLocks noChangeArrowheads="1"/>
            </p:cNvSpPr>
            <p:nvPr/>
          </p:nvSpPr>
          <p:spPr bwMode="auto">
            <a:xfrm>
              <a:off x="2255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000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Безвозмездные</a:t>
              </a:r>
            </a:p>
            <a:p>
              <a:pPr algn="ctr" eaLnBrk="1" hangingPunct="1">
                <a:defRPr/>
              </a:pPr>
              <a:r>
                <a:rPr lang="ru-RU" altLang="ru-RU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поступления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других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бюджетов бюджетной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системы (межбюджетные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трансферты),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организаций, граждан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(кроме налоговых и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неналоговых доходов).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2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Федеральные, региональные и местные налоги</a:t>
            </a:r>
          </a:p>
        </p:txBody>
      </p:sp>
      <p:grpSp>
        <p:nvGrpSpPr>
          <p:cNvPr id="24579" name="Organization Chart 18"/>
          <p:cNvGrpSpPr>
            <a:grpSpLocks noChangeAspect="1"/>
          </p:cNvGrpSpPr>
          <p:nvPr/>
        </p:nvGrpSpPr>
        <p:grpSpPr bwMode="auto">
          <a:xfrm>
            <a:off x="195263" y="2057400"/>
            <a:ext cx="8240712" cy="4395788"/>
            <a:chOff x="269" y="996"/>
            <a:chExt cx="2884" cy="717"/>
          </a:xfrm>
        </p:grpSpPr>
        <p:cxnSp>
          <p:nvCxnSpPr>
            <p:cNvPr id="24581" name="_s2052"/>
            <p:cNvCxnSpPr>
              <a:cxnSpLocks noChangeShapeType="1"/>
            </p:cNvCxnSpPr>
            <p:nvPr/>
          </p:nvCxnSpPr>
          <p:spPr bwMode="auto">
            <a:xfrm rot="5400000" flipH="1" flipV="1">
              <a:off x="2698" y="1228"/>
              <a:ext cx="46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2" name="_s2053"/>
            <p:cNvCxnSpPr>
              <a:cxnSpLocks noChangeShapeType="1"/>
            </p:cNvCxnSpPr>
            <p:nvPr/>
          </p:nvCxnSpPr>
          <p:spPr bwMode="auto">
            <a:xfrm flipV="1">
              <a:off x="1713" y="1212"/>
              <a:ext cx="0" cy="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_s2054"/>
            <p:cNvCxnSpPr>
              <a:cxnSpLocks noChangeShapeType="1"/>
            </p:cNvCxnSpPr>
            <p:nvPr/>
          </p:nvCxnSpPr>
          <p:spPr bwMode="auto">
            <a:xfrm rot="5400000" flipH="1" flipV="1">
              <a:off x="678" y="1235"/>
              <a:ext cx="50" cy="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_s2055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2197" y="607"/>
              <a:ext cx="36" cy="1012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_s2056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1693" y="1111"/>
              <a:ext cx="36" cy="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_s2057"/>
            <p:cNvCxnSpPr>
              <a:cxnSpLocks noChangeShapeType="1"/>
              <a:endCxn id="24587" idx="2"/>
            </p:cNvCxnSpPr>
            <p:nvPr/>
          </p:nvCxnSpPr>
          <p:spPr bwMode="auto">
            <a:xfrm rot="-5400000">
              <a:off x="1189" y="611"/>
              <a:ext cx="36" cy="100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_s2058"/>
            <p:cNvSpPr>
              <a:spLocks noChangeArrowheads="1"/>
            </p:cNvSpPr>
            <p:nvPr/>
          </p:nvSpPr>
          <p:spPr bwMode="auto">
            <a:xfrm>
              <a:off x="1277" y="996"/>
              <a:ext cx="864" cy="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100" b="1">
                  <a:solidFill>
                    <a:schemeClr val="tx1"/>
                  </a:solidFill>
                  <a:latin typeface="Arial" panose="020B0604020202020204" pitchFamily="34" charset="0"/>
                </a:rPr>
                <a:t>ВИДЫ НАЛОГОВ</a:t>
              </a:r>
            </a:p>
          </p:txBody>
        </p:sp>
        <p:sp>
          <p:nvSpPr>
            <p:cNvPr id="6" name="_s2059"/>
            <p:cNvSpPr>
              <a:spLocks noChangeArrowheads="1"/>
            </p:cNvSpPr>
            <p:nvPr/>
          </p:nvSpPr>
          <p:spPr bwMode="auto">
            <a:xfrm>
              <a:off x="273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ФЕДЕРАЛЬНЫЕ</a:t>
              </a:r>
            </a:p>
          </p:txBody>
        </p:sp>
        <p:sp>
          <p:nvSpPr>
            <p:cNvPr id="7" name="_s2060"/>
            <p:cNvSpPr>
              <a:spLocks noChangeArrowheads="1"/>
            </p:cNvSpPr>
            <p:nvPr/>
          </p:nvSpPr>
          <p:spPr bwMode="auto">
            <a:xfrm>
              <a:off x="1281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РЕГИОНАЛЬНЫЕ</a:t>
              </a:r>
            </a:p>
          </p:txBody>
        </p:sp>
        <p:sp>
          <p:nvSpPr>
            <p:cNvPr id="8" name="_s2061"/>
            <p:cNvSpPr>
              <a:spLocks noChangeArrowheads="1"/>
            </p:cNvSpPr>
            <p:nvPr/>
          </p:nvSpPr>
          <p:spPr bwMode="auto">
            <a:xfrm>
              <a:off x="2289" y="1131"/>
              <a:ext cx="864" cy="74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МЕСТНЫЕ</a:t>
              </a:r>
            </a:p>
          </p:txBody>
        </p:sp>
        <p:sp>
          <p:nvSpPr>
            <p:cNvPr id="27663" name="_s2062"/>
            <p:cNvSpPr>
              <a:spLocks noChangeArrowheads="1"/>
            </p:cNvSpPr>
            <p:nvPr/>
          </p:nvSpPr>
          <p:spPr bwMode="auto">
            <a:xfrm>
              <a:off x="269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 всей территории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прибыль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доходы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Акцизы.</a:t>
              </a:r>
            </a:p>
          </p:txBody>
        </p:sp>
        <p:sp>
          <p:nvSpPr>
            <p:cNvPr id="27664" name="_s2063"/>
            <p:cNvSpPr>
              <a:spLocks noChangeArrowheads="1"/>
            </p:cNvSpPr>
            <p:nvPr/>
          </p:nvSpPr>
          <p:spPr bwMode="auto">
            <a:xfrm>
              <a:off x="1281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Законами субъектов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обязательных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 субъектов РФ,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Транспортный налог.</a:t>
              </a:r>
            </a:p>
          </p:txBody>
        </p:sp>
        <p:sp>
          <p:nvSpPr>
            <p:cNvPr id="27665" name="_s2064"/>
            <p:cNvSpPr>
              <a:spLocks noChangeArrowheads="1"/>
            </p:cNvSpPr>
            <p:nvPr/>
          </p:nvSpPr>
          <p:spPr bwMode="auto">
            <a:xfrm>
              <a:off x="2289" y="1251"/>
              <a:ext cx="863" cy="4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Нормативными актами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представительных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Органов 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Земельный налог;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288" y="703263"/>
            <a:ext cx="80375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– обязательный, индивидуально безвозмездный платеж, взимаемый с организаций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физических лиц в форме отчуждения принадлежащих им на праве собственности,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22250"/>
            <a:ext cx="7850187" cy="1716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Доходы, формирующие муниципальный дорожный фонд 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472086"/>
              </p:ext>
            </p:extLst>
          </p:nvPr>
        </p:nvGraphicFramePr>
        <p:xfrm>
          <a:off x="4932363" y="5353050"/>
          <a:ext cx="33115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95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alt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4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5408,67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5395,85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1628775"/>
            <a:ext cx="360045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/>
              <a:t>Акцизы на нефтепродукты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1628775"/>
            <a:ext cx="338455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/>
              <a:t>Поступление в виде </a:t>
            </a:r>
          </a:p>
          <a:p>
            <a:pPr eaLnBrk="1" hangingPunct="1">
              <a:defRPr/>
            </a:pPr>
            <a:r>
              <a:rPr lang="ru-RU" altLang="ru-RU" sz="1600" b="1" dirty="0"/>
              <a:t>субсидий, субвенций из</a:t>
            </a:r>
          </a:p>
          <a:p>
            <a:pPr eaLnBrk="1" hangingPunct="1">
              <a:defRPr/>
            </a:pPr>
            <a:r>
              <a:rPr lang="ru-RU" altLang="ru-RU" sz="1600" b="1" dirty="0"/>
              <a:t> бюджетов бюджетной </a:t>
            </a:r>
          </a:p>
          <a:p>
            <a:pPr eaLnBrk="1" hangingPunct="1">
              <a:defRPr/>
            </a:pPr>
            <a:r>
              <a:rPr lang="ru-RU" altLang="ru-RU" sz="1600" b="1" dirty="0"/>
              <a:t>системы Российской</a:t>
            </a:r>
          </a:p>
          <a:p>
            <a:pPr eaLnBrk="1" hangingPunct="1">
              <a:defRPr/>
            </a:pPr>
            <a:r>
              <a:rPr lang="ru-RU" altLang="ru-RU" sz="1600" b="1" dirty="0"/>
              <a:t> Федерации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4213" y="3429000"/>
            <a:ext cx="3527425" cy="1728788"/>
          </a:xfrm>
          <a:prstGeom prst="rect">
            <a:avLst/>
          </a:prstGeom>
          <a:solidFill>
            <a:srgbClr val="38C8A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Государственная пошлина за выдачу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уполномоченным органом местного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самоуправления специального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разрешения на движение по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автомобильным дорогам транспортных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средств, осуществляющих перевозки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опасных, тяжеловесных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и (или) крупногабаритных грузов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32363" y="3500438"/>
            <a:ext cx="3384550" cy="1657350"/>
          </a:xfrm>
          <a:prstGeom prst="rect">
            <a:avLst/>
          </a:prstGeom>
          <a:solidFill>
            <a:srgbClr val="029075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Плата в счет возмещения вреда,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причиненного автомобильным дорогам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общего пользования местного значения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транспортными средствами,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осуществляющими перевозки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тяжеловесных и (или) крупногабаритных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грузов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635375" y="2349500"/>
            <a:ext cx="1728788" cy="15113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Решение Думы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района от 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20.12.2023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№ 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234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56444" y="5796380"/>
            <a:ext cx="3382962" cy="3603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Муниципальный дорожный фонд</a:t>
            </a:r>
          </a:p>
        </p:txBody>
      </p:sp>
      <p:sp>
        <p:nvSpPr>
          <p:cNvPr id="25632" name="Line 11"/>
          <p:cNvSpPr>
            <a:spLocks noChangeShapeType="1"/>
          </p:cNvSpPr>
          <p:nvPr/>
        </p:nvSpPr>
        <p:spPr bwMode="auto">
          <a:xfrm>
            <a:off x="4284663" y="5976938"/>
            <a:ext cx="431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92375"/>
          </a:xfrm>
          <a:solidFill>
            <a:srgbClr val="9999FF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основной вид</a:t>
            </a:r>
            <a:b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безвозмездных перечислений</a:t>
            </a:r>
            <a:b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это денежные средства, перечисляемые из одного бюджета бюджетной системы Российской Федерации другому</a:t>
            </a:r>
            <a:r>
              <a:rPr lang="ru-RU" altLang="ru-RU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altLang="ru-RU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endParaRPr lang="ru-RU" altLang="ru-RU" sz="1600" b="1" i="1" dirty="0">
              <a:solidFill>
                <a:schemeClr val="bg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060575"/>
            <a:ext cx="4284663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Dotatio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дар, пожертвование)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Subvenire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-приходить на помощь)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Subsidium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-поддержка)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4663" y="2060575"/>
            <a:ext cx="4859337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без определения конкретной цели их использования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финансирование ≪переданных≫ другим публично-правовым образованиям полномочий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условиях долевого 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софинансирования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расходов других бюджетов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23875"/>
            <a:ext cx="9144000" cy="63341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    источниками финансирования дефицита бюджета.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    установленным законодательством разграничением полномочий, исполнение которых должно происходить в     очередном финансовом году за счет средств соответствующих бюджетов.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altLang="ru-RU" sz="2800" b="1" i="1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разделам;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ведомствам;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муниципальным программам </a:t>
            </a:r>
            <a:r>
              <a:rPr lang="ru-RU" altLang="ru-RU" sz="2800" dirty="0" err="1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72575" cy="5238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2">
                    <a:lumMod val="10000"/>
                  </a:schemeClr>
                </a:solidFill>
              </a:rPr>
              <a:t>Расходы бюджета</a:t>
            </a:r>
          </a:p>
        </p:txBody>
      </p:sp>
      <p:pic>
        <p:nvPicPr>
          <p:cNvPr id="27652" name="Picture 2" descr="D:\Documents and Settings\Admin\Рабочий стол\Новая папка\14109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vert="vert270">
        <a:spAutoFit/>
      </a:bodyPr>
      <a:lstStyle>
        <a:defPPr>
          <a:defRPr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исполнение бюджета для граждан за 2016 год111111111111.potx" id="{5233E5AE-23B4-4BD4-ADB5-5B69624B56C8}" vid="{8278E666-4FDC-4F89-B5CD-B4FD33BAADE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исполнение бюджета для граждан за 2016 год111111111111</Template>
  <TotalTime>5414</TotalTime>
  <Words>2121</Words>
  <Application>Microsoft Office PowerPoint</Application>
  <PresentationFormat>Экран (4:3)</PresentationFormat>
  <Paragraphs>659</Paragraphs>
  <Slides>40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Легкий дым</vt:lpstr>
      <vt:lpstr>Лист</vt:lpstr>
      <vt:lpstr>Презентация PowerPoint</vt:lpstr>
      <vt:lpstr>Презентация PowerPoint</vt:lpstr>
      <vt:lpstr> Что такое «Бюджет для граждан»?</vt:lpstr>
      <vt:lpstr>Что такое бюджет? Какие бывают бюджеты?</vt:lpstr>
      <vt:lpstr>Доходы бюджета   Доходы бюджета – это безвозмездные и безвозвратные поступления денежных средств в бюджет.</vt:lpstr>
      <vt:lpstr>Федеральные, региональные и местные налоги</vt:lpstr>
      <vt:lpstr>Доходы, формирующие муниципальный дорожный фонд  (тыс.руб.)</vt:lpstr>
      <vt:lpstr> Межбюджетные трансферты – основной вид безвозмездных перечислений Межбюджетные трансферты – это денежные средства, перечисляемые из одного бюджета бюджетной системы Российской Федерации другому </vt:lpstr>
      <vt:lpstr>Презентация PowerPoint</vt:lpstr>
      <vt:lpstr>Дефицит и профицит  Доходы – Расходы = Дефицит (Профицит)</vt:lpstr>
      <vt:lpstr>Разделы классификации расходов бюджетов</vt:lpstr>
      <vt:lpstr>Основные параметры исполнения бюджета  Шимского  муниципального района за 2023 год                                                                                                           (в тыс. руб.)</vt:lpstr>
      <vt:lpstr> Основные показатели исполнения бюджета муниципального района по годам, тыс. руб.</vt:lpstr>
      <vt:lpstr>Исполнение доходной части бюджета муниципального района за 2023год</vt:lpstr>
      <vt:lpstr>Структура доходов бюджета муниципального района за 2023 год   (тыс. руб.)</vt:lpstr>
      <vt:lpstr>Динамика доходов бюджета муниципального района</vt:lpstr>
      <vt:lpstr>Структура безвозмездных поступлений в бюджет муниципального района за 2023 год (в тыс. руб.)</vt:lpstr>
      <vt:lpstr>ИСПОЛНЕНИЕ РАСХОДНОЙ ЧАСТИ БЮДЖЕТА ШИМСКОГО МУНИЦИПАЛЬНОГО РАЙОНА ПО РАЗДЕЛАМ, ПОДРАЗДЕЛАМ ЗА 2023 ГОД  </vt:lpstr>
      <vt:lpstr>Основные направления расходов бюджета муниципального района за 2023 год</vt:lpstr>
      <vt:lpstr>Динамика расходов муниципального бюджета  в 2023 году</vt:lpstr>
      <vt:lpstr>Общественно-значимые объекты, финансируемые в 2023 году из бюджета муниципального района  </vt:lpstr>
      <vt:lpstr>Исполнение бюджета муниципального района по разделу «Общегосударственные вопросы» за 2023 год</vt:lpstr>
      <vt:lpstr>Презентация PowerPoint</vt:lpstr>
      <vt:lpstr>Расходы из бюджета муниципального района по разделу «Национальная экономика» за 2023 год</vt:lpstr>
      <vt:lpstr>Презентация PowerPoint</vt:lpstr>
      <vt:lpstr>Расходы из бюджета муниципального района по разделу «Образование»</vt:lpstr>
      <vt:lpstr>Презентация PowerPoint</vt:lpstr>
      <vt:lpstr>Презентация PowerPoint</vt:lpstr>
      <vt:lpstr>Динамика расходов бюджета муниципального района общегосударственные вопросы за 2023 год </vt:lpstr>
      <vt:lpstr>Динамика расходов бюджета муниципального района  на национальную экономику за 2023 год </vt:lpstr>
      <vt:lpstr>Динамика расходов бюджета муниципального района  на жилищно-коммунальное хозяйство за 2023 год </vt:lpstr>
      <vt:lpstr> Динамика расходов на образование за 2023 год </vt:lpstr>
      <vt:lpstr>Динамика расходов на культуру, кинематографию за 2023 год</vt:lpstr>
      <vt:lpstr>Динамика расходов бюджета муниципального района на социальную политику за 2023 год</vt:lpstr>
      <vt:lpstr>Динамика расходов бюджета муниципального района  на физическую культуру и спорт за 2023 год </vt:lpstr>
      <vt:lpstr>Дефицит(-)/Профицит бюджета муниципального района за 2023 год</vt:lpstr>
      <vt:lpstr>Муниципальный долг  Шимского муниципального района  </vt:lpstr>
      <vt:lpstr>Открытые информационные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Герасимова Ирина Сергеевна</dc:creator>
  <cp:lastModifiedBy>User</cp:lastModifiedBy>
  <cp:revision>405</cp:revision>
  <cp:lastPrinted>2022-05-12T08:13:00Z</cp:lastPrinted>
  <dcterms:created xsi:type="dcterms:W3CDTF">2017-04-07T08:11:03Z</dcterms:created>
  <dcterms:modified xsi:type="dcterms:W3CDTF">2024-05-02T09:18:00Z</dcterms:modified>
</cp:coreProperties>
</file>