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8" r:id="rId1"/>
  </p:sldMasterIdLst>
  <p:notesMasterIdLst>
    <p:notesMasterId r:id="rId80"/>
  </p:notesMasterIdLst>
  <p:sldIdLst>
    <p:sldId id="256" r:id="rId2"/>
    <p:sldId id="314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315" r:id="rId13"/>
    <p:sldId id="270" r:id="rId14"/>
    <p:sldId id="316" r:id="rId15"/>
    <p:sldId id="317" r:id="rId16"/>
    <p:sldId id="310" r:id="rId17"/>
    <p:sldId id="318" r:id="rId18"/>
    <p:sldId id="288" r:id="rId19"/>
    <p:sldId id="269" r:id="rId20"/>
    <p:sldId id="286" r:id="rId21"/>
    <p:sldId id="276" r:id="rId22"/>
    <p:sldId id="319" r:id="rId23"/>
    <p:sldId id="311" r:id="rId24"/>
    <p:sldId id="312" r:id="rId25"/>
    <p:sldId id="31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8" r:id="rId53"/>
    <p:sldId id="359" r:id="rId54"/>
    <p:sldId id="360" r:id="rId55"/>
    <p:sldId id="354" r:id="rId56"/>
    <p:sldId id="355" r:id="rId57"/>
    <p:sldId id="291" r:id="rId58"/>
    <p:sldId id="292" r:id="rId59"/>
    <p:sldId id="299" r:id="rId60"/>
    <p:sldId id="301" r:id="rId61"/>
    <p:sldId id="298" r:id="rId62"/>
    <p:sldId id="293" r:id="rId63"/>
    <p:sldId id="294" r:id="rId64"/>
    <p:sldId id="302" r:id="rId65"/>
    <p:sldId id="273" r:id="rId66"/>
    <p:sldId id="307" r:id="rId67"/>
    <p:sldId id="308" r:id="rId68"/>
    <p:sldId id="305" r:id="rId69"/>
    <p:sldId id="278" r:id="rId70"/>
    <p:sldId id="303" r:id="rId71"/>
    <p:sldId id="304" r:id="rId72"/>
    <p:sldId id="277" r:id="rId73"/>
    <p:sldId id="306" r:id="rId74"/>
    <p:sldId id="282" r:id="rId75"/>
    <p:sldId id="321" r:id="rId76"/>
    <p:sldId id="284" r:id="rId77"/>
    <p:sldId id="309" r:id="rId78"/>
    <p:sldId id="285" r:id="rId79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33"/>
    <a:srgbClr val="38C8A2"/>
    <a:srgbClr val="9999FF"/>
    <a:srgbClr val="6666FF"/>
    <a:srgbClr val="003399"/>
    <a:srgbClr val="029075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76" autoAdjust="0"/>
  </p:normalViewPr>
  <p:slideViewPr>
    <p:cSldViewPr>
      <p:cViewPr>
        <p:scale>
          <a:sx n="100" d="100"/>
          <a:sy n="100" d="100"/>
        </p:scale>
        <p:origin x="-974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20997375328087E-2"/>
          <c:y val="2.1331476152776932E-2"/>
          <c:w val="0.93247900262467187"/>
          <c:h val="0.799983554779113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Основной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293297.2</c:v>
                </c:pt>
                <c:pt idx="1">
                  <c:v>348477.4</c:v>
                </c:pt>
                <c:pt idx="2">
                  <c:v>252595.9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0"/>
              </a:sp3d>
            </c:spPr>
          </c:dPt>
          <c:cat>
            <c:numRef>
              <c:f>Лист1!$A$2:$A$4</c:f>
              <c:numCache>
                <c:formatCode>Основной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Основной</c:formatCode>
                <c:ptCount val="3"/>
                <c:pt idx="0">
                  <c:v>292964.40000000002</c:v>
                </c:pt>
                <c:pt idx="1">
                  <c:v>349024.9</c:v>
                </c:pt>
                <c:pt idx="2">
                  <c:v>259405.5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CFF33"/>
              </a:solidFill>
              <a:ln>
                <a:solidFill>
                  <a:schemeClr val="bg2"/>
                </a:solidFill>
              </a:ln>
              <a:effectLst/>
              <a:sp3d>
                <a:contourClr>
                  <a:schemeClr val="bg2"/>
                </a:contourClr>
              </a:sp3d>
            </c:spPr>
          </c:dPt>
          <c:cat>
            <c:numRef>
              <c:f>Лист1!$A$2:$A$4</c:f>
              <c:numCache>
                <c:formatCode>Основной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Основной</c:formatCode>
                <c:ptCount val="3"/>
                <c:pt idx="1">
                  <c:v>-547.5</c:v>
                </c:pt>
                <c:pt idx="2">
                  <c:v>-6809.6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Основной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Лист1!$E$2:$E$4</c:f>
              <c:numCache>
                <c:formatCode>Основной</c:formatCode>
                <c:ptCount val="3"/>
                <c:pt idx="0">
                  <c:v>332.8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gapDepth val="15"/>
        <c:shape val="box"/>
        <c:axId val="53025408"/>
        <c:axId val="55238656"/>
        <c:axId val="0"/>
      </c:bar3DChart>
      <c:catAx>
        <c:axId val="53025408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38656"/>
        <c:crossesAt val="0"/>
        <c:auto val="1"/>
        <c:lblAlgn val="ctr"/>
        <c:lblOffset val="100"/>
        <c:noMultiLvlLbl val="0"/>
      </c:catAx>
      <c:valAx>
        <c:axId val="55238656"/>
        <c:scaling>
          <c:orientation val="minMax"/>
          <c:max val="350000"/>
          <c:min val="-7000"/>
        </c:scaling>
        <c:delete val="0"/>
        <c:axPos val="l"/>
        <c:majorGridlines>
          <c:spPr>
            <a:ln w="12678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25408"/>
        <c:crosses val="autoZero"/>
        <c:crossBetween val="between"/>
        <c:majorUnit val="10000"/>
      </c:valAx>
      <c:spPr>
        <a:noFill/>
        <a:ln>
          <a:solidFill>
            <a:schemeClr val="bg2"/>
          </a:solidFill>
          <a:round/>
        </a:ln>
        <a:effectLst/>
      </c:spPr>
    </c:plotArea>
    <c:legend>
      <c:legendPos val="b"/>
      <c:layout>
        <c:manualLayout>
          <c:xMode val="edge"/>
          <c:yMode val="edge"/>
          <c:x val="0.10211120668739937"/>
          <c:y val="0.90661472194024528"/>
          <c:w val="0.89788879331260063"/>
          <c:h val="9.3385278059754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7" b="0" i="0" u="none" strike="noStrike" kern="1200" baseline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17454068241465E-2"/>
          <c:y val="0.10272988505747127"/>
          <c:w val="0.69815856551584898"/>
          <c:h val="0.81178160919540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доходы </c:v>
                </c:pt>
              </c:strCache>
            </c:strRef>
          </c:tx>
          <c:spPr>
            <a:effectLst>
              <a:outerShdw blurRad="76200" dir="3180000" sx="27000" sy="27000" algn="ctr" rotWithShape="0">
                <a:schemeClr val="tx1">
                  <a:alpha val="45000"/>
                </a:schemeClr>
              </a:outerShdw>
            </a:effectLst>
          </c:spPr>
          <c:dPt>
            <c:idx val="0"/>
            <c:bubble3D val="0"/>
            <c:spPr>
              <a:solidFill>
                <a:srgbClr val="9999FF"/>
              </a:solidFill>
              <a:ln w="47268">
                <a:solidFill>
                  <a:srgbClr val="9999FF"/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47625">
                <a:contourClr>
                  <a:srgbClr val="9999FF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208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25208">
                <a:noFill/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rgbClr val="FFFF00"/>
                </a:contourClr>
              </a:sp3d>
            </c:spPr>
          </c:dPt>
          <c:dLbls>
            <c:dLbl>
              <c:idx val="0"/>
              <c:layout>
                <c:manualLayout>
                  <c:x val="0.16317662884689169"/>
                  <c:y val="-0.217680785591456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042376542263669"/>
                  <c:y val="1.41053489003535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8134066503719274"/>
                  <c:y val="7.72486197845958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068090046436537E-2"/>
                  <c:y val="5.01787492080732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655019685039371"/>
                  <c:y val="-6.11718255045705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4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53" cap="flat" cmpd="sng" algn="ctr">
                  <a:solidFill>
                    <a:schemeClr val="accent1">
                      <a:lumMod val="7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60624.800000000003</c:v>
                </c:pt>
                <c:pt idx="1">
                  <c:v>7729.6</c:v>
                </c:pt>
                <c:pt idx="2">
                  <c:v>184241.5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74214044297094439"/>
          <c:y val="0.75376468264047647"/>
          <c:w val="0.25629899771300524"/>
          <c:h val="0.23385002681116474"/>
        </c:manualLayout>
      </c:layout>
      <c:overlay val="0"/>
      <c:spPr>
        <a:noFill/>
        <a:ln w="2525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88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46666161922069"/>
          <c:y val="0.12632183908045977"/>
          <c:w val="0.89052051786795883"/>
          <c:h val="0.71670286903792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77075.199999999997</c:v>
                </c:pt>
                <c:pt idx="1">
                  <c:v>76839.100000000006</c:v>
                </c:pt>
                <c:pt idx="2">
                  <c:v>68354.399999999994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Основной</c:formatCode>
                <c:ptCount val="3"/>
                <c:pt idx="0">
                  <c:v>216222</c:v>
                </c:pt>
                <c:pt idx="1">
                  <c:v>271638.3</c:v>
                </c:pt>
                <c:pt idx="2">
                  <c:v>184241.5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438720"/>
        <c:axId val="55440512"/>
        <c:axId val="0"/>
      </c:bar3DChart>
      <c:catAx>
        <c:axId val="55438720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440512"/>
        <c:crosses val="autoZero"/>
        <c:auto val="1"/>
        <c:lblAlgn val="ctr"/>
        <c:lblOffset val="100"/>
        <c:noMultiLvlLbl val="0"/>
      </c:catAx>
      <c:valAx>
        <c:axId val="55440512"/>
        <c:scaling>
          <c:orientation val="minMax"/>
        </c:scaling>
        <c:delete val="0"/>
        <c:axPos val="l"/>
        <c:majorGridlines>
          <c:spPr>
            <a:ln w="951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38720"/>
        <c:crosses val="autoZero"/>
        <c:crossBetween val="between"/>
      </c:valAx>
      <c:spPr>
        <a:noFill/>
        <a:ln w="25376">
          <a:noFill/>
        </a:ln>
      </c:spPr>
    </c:plotArea>
    <c:legend>
      <c:legendPos val="b"/>
      <c:layout>
        <c:manualLayout>
          <c:xMode val="edge"/>
          <c:yMode val="edge"/>
          <c:x val="4.5540169547772045E-3"/>
          <c:y val="1.2876177499443187E-3"/>
          <c:w val="0.95005750143301049"/>
          <c:h val="0.12179263781711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 Иные межбюджетные трансферты</c:v>
                </c:pt>
                <c:pt idx="4">
                  <c:v>Возврат остатков</c:v>
                </c:pt>
                <c:pt idx="5">
                  <c:v>Прочие 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Основной</c:formatCode>
                <c:ptCount val="6"/>
                <c:pt idx="0">
                  <c:v>51280.5</c:v>
                </c:pt>
                <c:pt idx="1">
                  <c:v>129050.6</c:v>
                </c:pt>
                <c:pt idx="2">
                  <c:v>1970.8</c:v>
                </c:pt>
                <c:pt idx="3">
                  <c:v>1677.7</c:v>
                </c:pt>
                <c:pt idx="4">
                  <c:v>-38.1</c:v>
                </c:pt>
                <c:pt idx="5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94444444444444"/>
          <c:y val="0.2552026487617543"/>
          <c:w val="0.8402777777777779"/>
          <c:h val="0.5080454457600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rgbClr val="38C8A2"/>
              </a:solidFill>
              <a:ln w="25330">
                <a:noFill/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19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38C8A2"/>
              </a:solidFill>
              <a:ln w="25190">
                <a:noFill/>
              </a:ln>
              <a:effectLst>
                <a:outerShdw blurRad="50800" dist="50800" dir="5400000" sx="136000" sy="136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19685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71450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286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152400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33350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82550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5.1685148731408573E-2"/>
                  <c:y val="6.02988260405549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064359142607172E-2"/>
                  <c:y val="5.9186715854755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2313367918428037E-3"/>
                  <c:y val="-0.107078857791002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47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Национальная оборона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Физическая культура и спорт</c:v>
                </c:pt>
                <c:pt idx="7">
                  <c:v>Общегосударственные вопросы</c:v>
                </c:pt>
                <c:pt idx="8">
                  <c:v>Межбюджетные трансферты</c:v>
                </c:pt>
                <c:pt idx="9">
                  <c:v>Социальная политика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Основной</c:formatCode>
                <c:ptCount val="11"/>
                <c:pt idx="0">
                  <c:v>214.4</c:v>
                </c:pt>
                <c:pt idx="1">
                  <c:v>767.5</c:v>
                </c:pt>
                <c:pt idx="2">
                  <c:v>4536.2</c:v>
                </c:pt>
                <c:pt idx="3">
                  <c:v>5443.8</c:v>
                </c:pt>
                <c:pt idx="4">
                  <c:v>130670.6</c:v>
                </c:pt>
                <c:pt idx="5">
                  <c:v>23120.400000000001</c:v>
                </c:pt>
                <c:pt idx="6">
                  <c:v>441.1</c:v>
                </c:pt>
                <c:pt idx="7">
                  <c:v>31103.3</c:v>
                </c:pt>
                <c:pt idx="8">
                  <c:v>10926.1</c:v>
                </c:pt>
                <c:pt idx="9">
                  <c:v>51910.1</c:v>
                </c:pt>
                <c:pt idx="10">
                  <c:v>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5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398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5277830125552725E-2"/>
          <c:y val="6.1218099737532811E-2"/>
          <c:w val="0.32646537809204651"/>
          <c:h val="0.87116027296587928"/>
        </c:manualLayout>
      </c:layout>
      <c:overlay val="0"/>
      <c:txPr>
        <a:bodyPr/>
        <a:lstStyle/>
        <a:p>
          <a:pPr>
            <a:defRPr sz="1398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sideWall>
    <c:back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71205040985"/>
          <c:y val="6.7890945123744426E-2"/>
          <c:w val="0.81386861313868608"/>
          <c:h val="0.596916299559471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109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3.457962820703612E-3"/>
                  <c:y val="-2.31387688949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983618942187579E-3"/>
                  <c:y val="4.0250838142166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2177">
                <a:noFill/>
              </a:ln>
            </c:spPr>
            <c:txPr>
              <a:bodyPr rot="-5400000" vert="horz"/>
              <a:lstStyle/>
              <a:p>
                <a:pPr algn="ctr">
                  <a:defRPr sz="15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Sheet1!$B$2:$E$2</c:f>
              <c:numCache>
                <c:formatCode>Основной</c:formatCode>
                <c:ptCount val="3"/>
                <c:pt idx="0">
                  <c:v>292964.40000000002</c:v>
                </c:pt>
                <c:pt idx="1">
                  <c:v>349024.9</c:v>
                </c:pt>
                <c:pt idx="2">
                  <c:v>259405.5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77346688"/>
        <c:axId val="77348224"/>
        <c:axId val="0"/>
      </c:bar3DChart>
      <c:catAx>
        <c:axId val="77346688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rtl="0"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348224"/>
        <c:crosses val="autoZero"/>
        <c:auto val="1"/>
        <c:lblAlgn val="ctr"/>
        <c:lblOffset val="100"/>
        <c:noMultiLvlLbl val="0"/>
      </c:catAx>
      <c:valAx>
        <c:axId val="77348224"/>
        <c:scaling>
          <c:orientation val="minMax"/>
        </c:scaling>
        <c:delete val="0"/>
        <c:axPos val="l"/>
        <c:majorGridlines>
          <c:spPr>
            <a:ln w="277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5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1.3381930497554203E-2"/>
              <c:y val="0.20484590248887996"/>
            </c:manualLayout>
          </c:layout>
          <c:overlay val="0"/>
          <c:spPr>
            <a:noFill/>
            <a:ln w="22177">
              <a:noFill/>
            </a:ln>
          </c:spPr>
        </c:title>
        <c:numFmt formatCode="Основной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346688"/>
        <c:crosses val="autoZero"/>
        <c:crossBetween val="between"/>
      </c:valAx>
      <c:spPr>
        <a:solidFill>
          <a:schemeClr val="accent2">
            <a:lumMod val="60000"/>
            <a:lumOff val="40000"/>
          </a:schemeClr>
        </a:solidFill>
        <a:ln w="25297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157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471825100074781E-2"/>
          <c:y val="1.9877669222078408E-2"/>
          <c:w val="0.90797376061232571"/>
          <c:h val="0.80997017483864542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 w="142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634E-3"/>
                  <c:y val="0.19131390874106652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10214226015041E-3"/>
                  <c:y val="0.29710622345928583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949940614965031E-4"/>
                  <c:y val="0.42440901594282571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87920643997713E-3"/>
                  <c:y val="0.13212944726054379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78714910912904E-2"/>
                  <c:y val="-9.2488820975442934E-2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88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5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Sheet1!$A$2:$D$2</c:f>
              <c:numCache>
                <c:formatCode>Основной</c:formatCode>
                <c:ptCount val="3"/>
                <c:pt idx="0">
                  <c:v>27330.2</c:v>
                </c:pt>
                <c:pt idx="1">
                  <c:v>29849.4</c:v>
                </c:pt>
                <c:pt idx="2">
                  <c:v>31103.3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021440"/>
        <c:axId val="111027328"/>
        <c:axId val="110936512"/>
      </c:bar3DChart>
      <c:catAx>
        <c:axId val="111021440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low"/>
        <c:spPr>
          <a:ln w="3568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1027328"/>
        <c:crosses val="autoZero"/>
        <c:auto val="1"/>
        <c:lblAlgn val="ctr"/>
        <c:lblOffset val="100"/>
        <c:noMultiLvlLbl val="1"/>
      </c:catAx>
      <c:valAx>
        <c:axId val="111027328"/>
        <c:scaling>
          <c:orientation val="minMax"/>
          <c:min val="15000"/>
        </c:scaling>
        <c:delete val="0"/>
        <c:axPos val="l"/>
        <c:majorGridlines>
          <c:spPr>
            <a:ln w="356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8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8.8454356817963195E-2"/>
              <c:y val="0.16739370511140803"/>
            </c:manualLayout>
          </c:layout>
          <c:overlay val="0"/>
          <c:spPr>
            <a:noFill/>
            <a:ln w="28552">
              <a:noFill/>
            </a:ln>
          </c:spPr>
        </c:title>
        <c:numFmt formatCode="Основной" sourceLinked="1"/>
        <c:majorTickMark val="out"/>
        <c:minorTickMark val="none"/>
        <c:tickLblPos val="nextTo"/>
        <c:spPr>
          <a:ln w="35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1021440"/>
        <c:crosses val="autoZero"/>
        <c:crossBetween val="between"/>
      </c:valAx>
      <c:serAx>
        <c:axId val="110936512"/>
        <c:scaling>
          <c:orientation val="minMax"/>
        </c:scaling>
        <c:delete val="1"/>
        <c:axPos val="b"/>
        <c:majorTickMark val="out"/>
        <c:minorTickMark val="none"/>
        <c:tickLblPos val="nextTo"/>
        <c:crossAx val="111027328"/>
        <c:crosses val="autoZero"/>
      </c:serAx>
      <c:spPr>
        <a:solidFill>
          <a:schemeClr val="accent4">
            <a:lumMod val="60000"/>
            <a:lumOff val="40000"/>
          </a:schemeClr>
        </a:solidFill>
        <a:ln w="28552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34611681113301"/>
          <c:y val="2.6474749796300164E-2"/>
          <c:w val="0.88520527084196177"/>
          <c:h val="0.66735343898395327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122E-3"/>
                  <c:y val="0.16882757903490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55707561694453E-3"/>
                  <c:y val="0.33747479366872207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893458848370208E-4"/>
                  <c:y val="0.17262231995601979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721440197069315E-3"/>
                  <c:y val="0.2310849172990264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78714910912904E-2"/>
                  <c:y val="-9.2488820975442934E-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Sheet1!$A$1:$C$1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Sheet1!$A$2:$C$2</c:f>
              <c:numCache>
                <c:formatCode>Основной</c:formatCode>
                <c:ptCount val="3"/>
                <c:pt idx="0">
                  <c:v>950.9</c:v>
                </c:pt>
                <c:pt idx="1">
                  <c:v>917.3</c:v>
                </c:pt>
                <c:pt idx="2">
                  <c:v>767.5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839680"/>
        <c:axId val="112849664"/>
        <c:axId val="110938304"/>
      </c:bar3DChart>
      <c:catAx>
        <c:axId val="112839680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849664"/>
        <c:crosses val="autoZero"/>
        <c:auto val="1"/>
        <c:lblAlgn val="ctr"/>
        <c:lblOffset val="100"/>
        <c:noMultiLvlLbl val="1"/>
      </c:catAx>
      <c:valAx>
        <c:axId val="112849664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5.4639985288463143E-3"/>
              <c:y val="0.21353374642602665"/>
            </c:manualLayout>
          </c:layout>
          <c:overlay val="0"/>
          <c:spPr>
            <a:noFill/>
            <a:ln w="28530">
              <a:noFill/>
            </a:ln>
          </c:spPr>
        </c:title>
        <c:numFmt formatCode="Основной" sourceLinked="1"/>
        <c:majorTickMark val="out"/>
        <c:minorTickMark val="none"/>
        <c:tickLblPos val="nextTo"/>
        <c:spPr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839680"/>
        <c:crosses val="autoZero"/>
        <c:crossBetween val="between"/>
      </c:valAx>
      <c:serAx>
        <c:axId val="110938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2849664"/>
        <c:crosses val="autoZero"/>
      </c:serAx>
      <c:spPr>
        <a:solidFill>
          <a:schemeClr val="accent4">
            <a:lumMod val="60000"/>
            <a:lumOff val="40000"/>
          </a:schemeClr>
        </a:solidFill>
        <a:ln w="28530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23741859439817"/>
          <c:y val="2.8673711003276873E-2"/>
          <c:w val="0.90102868077244536"/>
          <c:h val="0.66735343898395327"/>
        </c:manualLayout>
      </c:layout>
      <c:bar3DChart>
        <c:barDir val="col"/>
        <c:grouping val="standar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43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.27707531610775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121621637968855E-3"/>
                  <c:y val="9.479726249172124E-2"/>
                </c:manualLayout>
              </c:layout>
              <c:spPr>
                <a:noFill/>
                <a:ln w="2860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6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460909310153813E-3"/>
                  <c:y val="0.14733369983507413"/>
                </c:manualLayout>
              </c:layout>
              <c:spPr>
                <a:noFill/>
                <a:ln w="2860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6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620331676416518E-3"/>
                  <c:y val="8.9849488989797114E-3"/>
                </c:manualLayout>
              </c:layout>
              <c:spPr>
                <a:noFill/>
                <a:ln w="2860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6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78714910912904E-2"/>
                  <c:y val="-9.2488820975442934E-2"/>
                </c:manualLayout>
              </c:layout>
              <c:spPr>
                <a:noFill/>
                <a:ln w="2860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6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6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6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Sheet1!$A$1:$C$1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Sheet1!$A$2:$C$2</c:f>
              <c:numCache>
                <c:formatCode>Основной</c:formatCode>
                <c:ptCount val="3"/>
                <c:pt idx="0">
                  <c:v>11700.8</c:v>
                </c:pt>
                <c:pt idx="1">
                  <c:v>1870.9</c:v>
                </c:pt>
                <c:pt idx="2">
                  <c:v>4536.2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773760"/>
        <c:axId val="113250688"/>
        <c:axId val="112812032"/>
      </c:bar3DChart>
      <c:catAx>
        <c:axId val="112773760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low"/>
        <c:spPr>
          <a:ln w="357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250688"/>
        <c:crosses val="autoZero"/>
        <c:auto val="1"/>
        <c:lblAlgn val="ctr"/>
        <c:lblOffset val="100"/>
        <c:noMultiLvlLbl val="1"/>
      </c:catAx>
      <c:valAx>
        <c:axId val="113250688"/>
        <c:scaling>
          <c:orientation val="minMax"/>
        </c:scaling>
        <c:delete val="0"/>
        <c:axPos val="l"/>
        <c:majorGridlines>
          <c:spPr>
            <a:ln w="357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1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0.1233706833766198"/>
              <c:y val="0.17179173855327393"/>
            </c:manualLayout>
          </c:layout>
          <c:overlay val="0"/>
          <c:spPr>
            <a:noFill/>
            <a:ln w="28600">
              <a:noFill/>
            </a:ln>
          </c:spPr>
        </c:title>
        <c:numFmt formatCode="Основной" sourceLinked="1"/>
        <c:majorTickMark val="out"/>
        <c:minorTickMark val="none"/>
        <c:tickLblPos val="nextTo"/>
        <c:spPr>
          <a:ln w="3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773760"/>
        <c:crosses val="autoZero"/>
        <c:crossBetween val="between"/>
      </c:valAx>
      <c:serAx>
        <c:axId val="112812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13250688"/>
        <c:crosses val="autoZero"/>
      </c:serAx>
      <c:spPr>
        <a:solidFill>
          <a:schemeClr val="tx2">
            <a:lumMod val="75000"/>
          </a:schemeClr>
        </a:solidFill>
        <a:ln w="28600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0.71807</cdr:x>
      <cdr:y>0.1694</cdr:y>
    </cdr:from>
    <cdr:to>
      <cdr:x>0.82711</cdr:x>
      <cdr:y>0.21828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90592" y="748680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0.21739</cdr:x>
      <cdr:y>0.715</cdr:y>
    </cdr:from>
    <cdr:to>
      <cdr:x>0.34783</cdr:x>
      <cdr:y>0.80319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4086200"/>
          <a:ext cx="10801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77075,2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0.49565</cdr:x>
      <cdr:y>0.2992</cdr:y>
    </cdr:from>
    <cdr:to>
      <cdr:x>0.55652</cdr:x>
      <cdr:y>0.5764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04180" y="1709928"/>
          <a:ext cx="504028" cy="1584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271638,3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0.47826</cdr:x>
      <cdr:y>0.7276</cdr:y>
    </cdr:from>
    <cdr:to>
      <cdr:x>0.61739</cdr:x>
      <cdr:y>0.80319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0440" y="4158208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76839,1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0.75652</cdr:x>
      <cdr:y>0.337</cdr:y>
    </cdr:from>
    <cdr:to>
      <cdr:x>0.81739</cdr:x>
      <cdr:y>0.6142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64696" y="1925960"/>
          <a:ext cx="50405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0.74783</cdr:x>
      <cdr:y>0.3874</cdr:y>
    </cdr:from>
    <cdr:to>
      <cdr:x>0.8087</cdr:x>
      <cdr:y>0.6016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92332" y="2213992"/>
          <a:ext cx="504027" cy="1224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184241,5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0.73043</cdr:x>
      <cdr:y>0.7276</cdr:y>
    </cdr:from>
    <cdr:to>
      <cdr:x>0.87826</cdr:x>
      <cdr:y>0.80319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48672" y="4158208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68354,4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</cdr:x>
      <cdr:y>0.47125</cdr:y>
    </cdr:from>
    <cdr:to>
      <cdr:x>0.2925</cdr:x>
      <cdr:y>0.698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1262" y="2037850"/>
          <a:ext cx="418881" cy="980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0.63775</cdr:x>
      <cdr:y>0.43</cdr:y>
    </cdr:from>
    <cdr:to>
      <cdr:x>0.69725</cdr:x>
      <cdr:y>0.48275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3296" y="1859471"/>
          <a:ext cx="465858" cy="22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0.6289</cdr:x>
      <cdr:y>0.14683</cdr:y>
    </cdr:from>
    <cdr:to>
      <cdr:x>0.70108</cdr:x>
      <cdr:y>0.172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4391893" y="764309"/>
          <a:ext cx="504056" cy="1310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0.6289</cdr:x>
      <cdr:y>0.08659</cdr:y>
    </cdr:from>
    <cdr:to>
      <cdr:x>0.78974</cdr:x>
      <cdr:y>0.15093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91893" y="450727"/>
          <a:ext cx="1123212" cy="334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74,3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0.5899</cdr:x>
      <cdr:y>0.17569</cdr:y>
    </cdr:from>
    <cdr:to>
      <cdr:x>0.68493</cdr:x>
      <cdr:y>0.18816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5364088" y="1014685"/>
          <a:ext cx="864096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0.5899</cdr:x>
      <cdr:y>0.11335</cdr:y>
    </cdr:from>
    <cdr:to>
      <cdr:x>0.71124</cdr:x>
      <cdr:y>0.16323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64088" y="654645"/>
          <a:ext cx="1103387" cy="28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4,2 %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0.4236</cdr:x>
      <cdr:y>0.11335</cdr:y>
    </cdr:from>
    <cdr:to>
      <cdr:x>0.51861</cdr:x>
      <cdr:y>0.17816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851920" y="654645"/>
          <a:ext cx="863945" cy="374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9,2 %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0.39985</cdr:x>
      <cdr:y>0.18816</cdr:y>
    </cdr:from>
    <cdr:to>
      <cdr:x>0.48696</cdr:x>
      <cdr:y>0.2505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3635896" y="1086693"/>
          <a:ext cx="792088" cy="3600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0.59673</cdr:x>
      <cdr:y>0.15868</cdr:y>
    </cdr:from>
    <cdr:to>
      <cdr:x>0.70918</cdr:x>
      <cdr:y>0.31736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5349453" y="864096"/>
          <a:ext cx="1008112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0.64492</cdr:x>
      <cdr:y>0.18513</cdr:y>
    </cdr:from>
    <cdr:to>
      <cdr:x>0.74553</cdr:x>
      <cdr:y>0.22956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81501" y="1008112"/>
          <a:ext cx="901929" cy="241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16,3 %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0.44411</cdr:x>
      <cdr:y>0.07934</cdr:y>
    </cdr:from>
    <cdr:to>
      <cdr:x>0.55657</cdr:x>
      <cdr:y>0.13223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981301" y="432049"/>
          <a:ext cx="1008112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3,5%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0.37985</cdr:x>
      <cdr:y>0.10579</cdr:y>
    </cdr:from>
    <cdr:to>
      <cdr:x>0.50524</cdr:x>
      <cdr:y>0.15868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3405237" y="576064"/>
          <a:ext cx="1124073" cy="2880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0.64896</cdr:y>
    </cdr:from>
    <cdr:to>
      <cdr:x>0.26508</cdr:x>
      <cdr:y>1</cdr:y>
    </cdr:to>
    <cdr:pic>
      <cdr:nvPicPr>
        <cdr:cNvPr id="11" name="Рисунок 10" descr="http://gradmsk.ru/wp-content/uploads/objedinenie-narodov.jp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3594451"/>
          <a:ext cx="2376264" cy="19443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0.43275</cdr:x>
      <cdr:y>0.06595</cdr:y>
    </cdr:from>
    <cdr:to>
      <cdr:x>0.52777</cdr:x>
      <cdr:y>0.50234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935041" y="380901"/>
          <a:ext cx="864096" cy="25202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0.5832</cdr:x>
      <cdr:y>0.44</cdr:y>
    </cdr:from>
    <cdr:to>
      <cdr:x>0.67031</cdr:x>
      <cdr:y>0.49607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5303193" y="2541141"/>
          <a:ext cx="792088" cy="3238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0.58484</cdr:x>
      <cdr:y>0.35228</cdr:y>
    </cdr:from>
    <cdr:to>
      <cdr:x>0.685</cdr:x>
      <cdr:y>0.41926</cdr:y>
    </cdr:to>
    <cdr:sp macro="" textlink="">
      <cdr:nvSpPr>
        <cdr:cNvPr id="9" name="TextBox 8"/>
        <cdr:cNvSpPr txBox="1"/>
      </cdr:nvSpPr>
      <cdr:spPr>
        <a:xfrm xmlns:a="http://schemas.openxmlformats.org/drawingml/2006/main" rot="20531333">
          <a:off x="5318042" y="2034551"/>
          <a:ext cx="910781" cy="386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142,5%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0.49392</cdr:x>
      <cdr:y>0.19317</cdr:y>
    </cdr:from>
    <cdr:to>
      <cdr:x>0.53504</cdr:x>
      <cdr:y>0.34737</cdr:y>
    </cdr:to>
    <cdr:sp macro="" textlink="">
      <cdr:nvSpPr>
        <cdr:cNvPr id="10" name="TextBox 9"/>
        <cdr:cNvSpPr txBox="1"/>
      </cdr:nvSpPr>
      <cdr:spPr>
        <a:xfrm xmlns:a="http://schemas.openxmlformats.org/drawingml/2006/main" rot="4237983">
          <a:off x="4233005" y="1373909"/>
          <a:ext cx="890541" cy="373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84,0%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057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0" y="1"/>
            <a:ext cx="293057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1" y="4723494"/>
            <a:ext cx="5409562" cy="447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789"/>
            <a:ext cx="293057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0" y="9443789"/>
            <a:ext cx="293057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3F56DD-BA08-4A7E-BC90-A51947CC23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786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7C0B0C-30EA-48CA-A14B-FE3AC0EDC1B1}" type="slidenum">
              <a:rPr lang="ru-RU" altLang="ru-RU" smtClean="0"/>
              <a:pPr/>
              <a:t>46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2887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36FE-00AF-4FA0-A7EF-7A623C48B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0973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F02D-C383-488D-A3BA-98BA0D2EE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376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CB54-81FC-48B4-9051-F8331CBFE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9069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41BA-8A65-40AC-8698-46CBAF5EE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720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BECB-7F65-47F3-BE8B-3738B8F3B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5572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D93-5AC2-4DBA-99BC-698805214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8153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1D5F-7F1C-4E6A-BABB-655D1EB92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9858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7C80-E754-40E6-BEE6-D026A8EA2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7570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F389-0C54-41B4-AC20-A6A231B72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3995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47BF-6EAE-4E8A-BFCD-C971815A6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5843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32E8-CF88-4DE0-A88B-620352F3D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2381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5456-BC3C-49A4-9A49-C5BDD0413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8650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F287-E1AE-409B-B844-E7A6D75B8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314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6E2B-ABCF-464C-889D-B5B38D4B9B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0001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1A98-F97C-4BAD-B6F3-0C039DC1C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2548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91E8-5E38-46EA-91C2-82D8B5466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3209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AB1F-3179-4BD7-A2AB-4676D8508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4265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32AA-7497-4C8B-9212-C2ECC1FB2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2736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CF9-C6C0-4C59-BBEF-EA5CFB038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990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446D88-8A12-4AD2-A443-7EFB7CF10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87" r:id="rId1"/>
    <p:sldLayoutId id="2147485888" r:id="rId2"/>
    <p:sldLayoutId id="2147485889" r:id="rId3"/>
    <p:sldLayoutId id="2147485890" r:id="rId4"/>
    <p:sldLayoutId id="2147485891" r:id="rId5"/>
    <p:sldLayoutId id="2147485892" r:id="rId6"/>
    <p:sldLayoutId id="2147485893" r:id="rId7"/>
    <p:sldLayoutId id="2147485894" r:id="rId8"/>
    <p:sldLayoutId id="2147485895" r:id="rId9"/>
    <p:sldLayoutId id="2147485896" r:id="rId10"/>
    <p:sldLayoutId id="2147485897" r:id="rId11"/>
    <p:sldLayoutId id="2147485898" r:id="rId12"/>
    <p:sldLayoutId id="2147485899" r:id="rId13"/>
    <p:sldLayoutId id="2147485900" r:id="rId14"/>
    <p:sldLayoutId id="2147485901" r:id="rId15"/>
    <p:sldLayoutId id="2147485902" r:id="rId16"/>
    <p:sldLayoutId id="2147485884" r:id="rId17"/>
    <p:sldLayoutId id="2147485885" r:id="rId18"/>
    <p:sldLayoutId id="2147485886" r:id="rId19"/>
  </p:sldLayoutIdLst>
  <p:transition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cat=575" TargetMode="External"/><Relationship Id="rId2" Type="http://schemas.openxmlformats.org/officeDocument/2006/relationships/hyperlink" Target="http://&#1096;&#1080;&#1084;&#1089;&#1082;&#1080;&#1081;.&#1088;&#1092;/?cat=5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96;&#1080;&#1084;&#1089;&#1082;&#1080;&#1081;.&#1088;&#1092;/?cat=576" TargetMode="External"/><Relationship Id="rId4" Type="http://schemas.openxmlformats.org/officeDocument/2006/relationships/hyperlink" Target="http://&#1096;&#1080;&#1084;&#1089;&#1082;&#1080;&#1081;.&#1088;&#1092;/?cat=57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cat=60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1907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15072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70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2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97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7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1507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20005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525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p=172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15077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15070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2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3.xls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4.xls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6.xls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7.xls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http://photos.wikimapia.org/p/00/05/84/50/4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3975" y="12700"/>
            <a:ext cx="889158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за 2016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решения Думы </a:t>
            </a:r>
            <a:r>
              <a:rPr lang="ru-RU" alt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altLang="ru-RU" sz="4400" b="1" i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107950" y="5805488"/>
            <a:ext cx="878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Комитет финансов Администрации </a:t>
            </a:r>
            <a:r>
              <a:rPr lang="ru-RU" altLang="ru-RU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</a:t>
            </a:r>
            <a:r>
              <a:rPr lang="ru-RU" alt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2133600"/>
            <a:ext cx="4610100" cy="3778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 средств на счёте бюджета, взять в долг).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pic>
        <p:nvPicPr>
          <p:cNvPr id="28676" name="Picture 5" descr="http://www.bashklip.ru/_nw/15/51158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33600"/>
            <a:ext cx="34496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875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классификации расходов бюджетов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Общегосударственные вопросы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оборона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безопасность и правоохранительная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деятельность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экономика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Жилищно-коммунальное хозяйство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Охрана окружающей среды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Образование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Культура, кинематография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Здравоохранение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Средства массовой информации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  муниципального долга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1400   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639876"/>
              </p:ext>
            </p:extLst>
          </p:nvPr>
        </p:nvGraphicFramePr>
        <p:xfrm>
          <a:off x="190500" y="955675"/>
          <a:ext cx="8785225" cy="5469942"/>
        </p:xfrm>
        <a:graphic>
          <a:graphicData uri="http://schemas.openxmlformats.org/drawingml/2006/table">
            <a:tbl>
              <a:tblPr/>
              <a:tblGrid>
                <a:gridCol w="4537075"/>
                <a:gridCol w="2147888"/>
                <a:gridCol w="1020762"/>
                <a:gridCol w="1079500"/>
              </a:tblGrid>
              <a:tr h="314382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 2015 год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2016 год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2466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региональный продукт (в основных ценах соответствующих лет), млн.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1003,0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1076,0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2698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валового регионального продукта, в % к предыдущему году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107,3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5238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 (в среднем за год), в % к предыдущему году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115,5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107,1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33809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домов, тыс. кв.м.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5576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5596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2466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по крупным и средним организациям (% к предыдущему году)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36031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(среднегодовая), тыс. человек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11,606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11,552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2466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численность экономически активного населения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8043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по району (по крупным и средним организациям,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25746,4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27465,0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71904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зарегистрированной безработицы (%)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25" y="188913"/>
            <a:ext cx="91217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  <a:b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15888"/>
            <a:ext cx="8821737" cy="11255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 </a:t>
            </a:r>
            <a:r>
              <a:rPr lang="ru-RU" alt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района за 2016 год   </a:t>
            </a:r>
            <a:b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(в тыс. руб.)</a:t>
            </a:r>
          </a:p>
        </p:txBody>
      </p:sp>
      <p:graphicFrame>
        <p:nvGraphicFramePr>
          <p:cNvPr id="387176" name="Group 1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593909"/>
              </p:ext>
            </p:extLst>
          </p:nvPr>
        </p:nvGraphicFramePr>
        <p:xfrm>
          <a:off x="179388" y="1125538"/>
          <a:ext cx="8353425" cy="5378028"/>
        </p:xfrm>
        <a:graphic>
          <a:graphicData uri="http://schemas.openxmlformats.org/drawingml/2006/table">
            <a:tbl>
              <a:tblPr/>
              <a:tblGrid>
                <a:gridCol w="2664336"/>
                <a:gridCol w="1513214"/>
                <a:gridCol w="2086473"/>
                <a:gridCol w="2089402"/>
              </a:tblGrid>
              <a:tr h="639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sz="20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257390,9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sz="20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252595,9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: Налоговые  и неналоговые доходы  бюджета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71418,8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68354,4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185972,1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184241,5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265450,9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259405,5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85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(профицит)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-8060,0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-6809,6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8060,0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6809,6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0"/>
            <a:ext cx="9036050" cy="11255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Основные показатели исполнения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бюджета муниципального района по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годам,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тыс. руб.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268193"/>
              </p:ext>
            </p:extLst>
          </p:nvPr>
        </p:nvGraphicFramePr>
        <p:xfrm>
          <a:off x="1526456" y="1346200"/>
          <a:ext cx="6792913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7" y="980728"/>
            <a:ext cx="1820003" cy="151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бюджета муниципального района за 2016 год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Диаграмма 2"/>
          <p:cNvSpPr>
            <a:spLocks noGrp="1" noTextEdit="1"/>
          </p:cNvSpPr>
          <p:nvPr>
            <p:ph type="chart" idx="1"/>
          </p:nvPr>
        </p:nvSpPr>
        <p:spPr/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32659"/>
              </p:ext>
            </p:extLst>
          </p:nvPr>
        </p:nvGraphicFramePr>
        <p:xfrm>
          <a:off x="325438" y="982663"/>
          <a:ext cx="8208962" cy="5145244"/>
        </p:xfrm>
        <a:graphic>
          <a:graphicData uri="http://schemas.openxmlformats.org/drawingml/2006/table">
            <a:tbl>
              <a:tblPr/>
              <a:tblGrid>
                <a:gridCol w="4752776"/>
                <a:gridCol w="1296144"/>
                <a:gridCol w="1367880"/>
                <a:gridCol w="792162"/>
              </a:tblGrid>
              <a:tr h="48962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126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62648,2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60624,8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55346,0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53316,0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2108,5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2720,4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совокупный доход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3842,2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3249,8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4381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1350,0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1337,0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8094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по отмененным доходам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8770,6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7729,6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4919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том числе: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185972,1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184241,5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1970,8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1970,8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51545,8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51280,5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130468,7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129050,6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межбюджетные трансферты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1677,7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1677,7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прошлых лет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6566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257390,9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252595,9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Структура доходов бюджета муниципального района за 2016 год   (тыс. руб.)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1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77438295"/>
              </p:ext>
            </p:extLst>
          </p:nvPr>
        </p:nvGraphicFramePr>
        <p:xfrm>
          <a:off x="539750" y="1608138"/>
          <a:ext cx="813752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51571858"/>
              </p:ext>
            </p:extLst>
          </p:nvPr>
        </p:nvGraphicFramePr>
        <p:xfrm>
          <a:off x="468313" y="1143000"/>
          <a:ext cx="8280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83768" y="3356992"/>
            <a:ext cx="800219" cy="144016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216222,0</a:t>
            </a:r>
          </a:p>
          <a:p>
            <a:pPr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муниципального района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624887" cy="1255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в бюджет муниципального района за 2016 год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тыс. руб.)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11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37749403"/>
              </p:ext>
            </p:extLst>
          </p:nvPr>
        </p:nvGraphicFramePr>
        <p:xfrm>
          <a:off x="539552" y="1484784"/>
          <a:ext cx="81184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260350"/>
            <a:ext cx="8802687" cy="431800"/>
          </a:xfrm>
          <a:blipFill>
            <a:blip r:embed="rId3"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ВОЛОТОВСКОГО МУНИЦИПАЛЬНОГО РАЙОНА ПО РАЗДЕЛАМ, ПОДРАЗДЕЛАМ ЗА 2016 ГОД  </a:t>
            </a:r>
          </a:p>
        </p:txBody>
      </p:sp>
      <p:graphicFrame>
        <p:nvGraphicFramePr>
          <p:cNvPr id="43011" name="Объект 21"/>
          <p:cNvGraphicFramePr>
            <a:graphicFrameLocks noGrp="1"/>
          </p:cNvGraphicFramePr>
          <p:nvPr>
            <p:ph idx="1"/>
          </p:nvPr>
        </p:nvGraphicFramePr>
        <p:xfrm>
          <a:off x="1425575" y="1938338"/>
          <a:ext cx="7159625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1" name="Лист" r:id="rId5" imgW="7169517" imgH="4035902" progId="Excel.Sheet.8">
                  <p:embed/>
                </p:oleObj>
              </mc:Choice>
              <mc:Fallback>
                <p:oleObj name="Лист" r:id="rId5" imgW="7169517" imgH="4035902" progId="Excel.Sheet.8">
                  <p:embed/>
                  <p:pic>
                    <p:nvPicPr>
                      <p:cNvPr id="0" name="Объект 2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938338"/>
                        <a:ext cx="7159625" cy="402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39483"/>
              </p:ext>
            </p:extLst>
          </p:nvPr>
        </p:nvGraphicFramePr>
        <p:xfrm>
          <a:off x="341313" y="1123950"/>
          <a:ext cx="8623299" cy="5357816"/>
        </p:xfrm>
        <a:graphic>
          <a:graphicData uri="http://schemas.openxmlformats.org/drawingml/2006/table">
            <a:tbl>
              <a:tblPr/>
              <a:tblGrid>
                <a:gridCol w="3870647"/>
                <a:gridCol w="936104"/>
                <a:gridCol w="1656184"/>
                <a:gridCol w="1390686"/>
                <a:gridCol w="769678"/>
              </a:tblGrid>
              <a:tr h="82758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931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265450,9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259405,5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33041,2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31103,3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4234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767,5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4551,0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4536,2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5556,6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5443,8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132065,1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130670,6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55073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24331,3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23120,4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53196,1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51910,1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463,7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441,1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4234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63660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10926,1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10926,1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964488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информационно-телекоммуникационной сети «Интернет» </a:t>
            </a:r>
          </a:p>
        </p:txBody>
      </p:sp>
      <p:sp>
        <p:nvSpPr>
          <p:cNvPr id="5" name="Овал 4"/>
          <p:cNvSpPr/>
          <p:nvPr/>
        </p:nvSpPr>
        <p:spPr>
          <a:xfrm>
            <a:off x="1259632" y="1351550"/>
            <a:ext cx="6192688" cy="1080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61160"/>
            <a:ext cx="1944216" cy="11263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Термины и понятия по бюджетной тематике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5566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9572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доходах бюджета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73578" y="2664251"/>
            <a:ext cx="1619672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расходах бюджета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933056"/>
            <a:ext cx="1944216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cat=583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65566" y="3933056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cat=575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19572" y="3932305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http://xn--h1aadcj4a9b.xn--p1ai/?cat=578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http://xn--h1aadcj4a9b.xn--p1ai/?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cat=576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9924" y="3932305"/>
            <a:ext cx="161967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cat=578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района за 2016 год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050908"/>
              </p:ext>
            </p:extLst>
          </p:nvPr>
        </p:nvGraphicFramePr>
        <p:xfrm>
          <a:off x="28575" y="908050"/>
          <a:ext cx="9144000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82977611"/>
              </p:ext>
            </p:extLst>
          </p:nvPr>
        </p:nvGraphicFramePr>
        <p:xfrm>
          <a:off x="755650" y="1052513"/>
          <a:ext cx="7056438" cy="52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4925"/>
            <a:ext cx="8640763" cy="8651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муниципального бюджета </a:t>
            </a:r>
            <a:b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565525" y="1766888"/>
            <a:ext cx="719138" cy="32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24213" y="1582738"/>
            <a:ext cx="10604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119,1%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66088" cy="1281112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Общественно-значимые объекты, финансируемые в 2016 году из бюджета муниципального района</a:t>
            </a:r>
            <a:r>
              <a:rPr lang="ru-RU" sz="24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65055"/>
              </p:ext>
            </p:extLst>
          </p:nvPr>
        </p:nvGraphicFramePr>
        <p:xfrm>
          <a:off x="539750" y="1349375"/>
          <a:ext cx="8318500" cy="377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502"/>
                <a:gridCol w="2060725"/>
                <a:gridCol w="956765"/>
                <a:gridCol w="987808"/>
                <a:gridCol w="1663700"/>
              </a:tblGrid>
              <a:tr h="944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заказчика, объекта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в эксплуатацию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</a:tr>
              <a:tr h="11583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детям, оставшимся без попечения родителей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Шимск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приобретено 7 квартир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</a:tr>
              <a:tr h="11583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детского сада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р.п.Шимск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33226,5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сад сможет принять 160 детей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</a:tr>
              <a:tr h="5181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endParaRPr lang="ru-RU" sz="14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38261,3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2016 год                (в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65322"/>
              </p:ext>
            </p:extLst>
          </p:nvPr>
        </p:nvGraphicFramePr>
        <p:xfrm>
          <a:off x="0" y="1046163"/>
          <a:ext cx="9036497" cy="559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09"/>
                <a:gridCol w="4056201"/>
                <a:gridCol w="1138583"/>
                <a:gridCol w="1209744"/>
                <a:gridCol w="1162655"/>
                <a:gridCol w="936105"/>
              </a:tblGrid>
              <a:tr h="1371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"Совершенствование и развитие  местного самоуправления в Шимском муниципальном районе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27 373 600,00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27 905 820,11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26 225 363,24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95,81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"Совершенствование и развитие сети автомобильных дорог местного значения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района,повышение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безопасности дорожного движения в Шимском муниципальном районе, организация транспортного обслуживания населения между поселениями в границах муниципального района на 2014-2016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3 541 500,00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3 536 500,00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3 521 859,19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99,45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"Снижение рисков и смягчение последствий чрезвычайных ситуаций природного и техногенного характера в Шимском муниципальном районе на 2014-2016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37 400,00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"Развитие системы управления имуществом в Шимском муниципальном района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255 000,00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232 650,00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463,03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91,16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"Развитие культуры и туризма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26 768 700,00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27 438 159,22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26 073 468,54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97,40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4634"/>
              </p:ext>
            </p:extLst>
          </p:nvPr>
        </p:nvGraphicFramePr>
        <p:xfrm>
          <a:off x="107950" y="1163638"/>
          <a:ext cx="8712200" cy="545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57"/>
                <a:gridCol w="2964172"/>
                <a:gridCol w="1270347"/>
                <a:gridCol w="1199771"/>
                <a:gridCol w="1129198"/>
                <a:gridCol w="1549355"/>
              </a:tblGrid>
              <a:tr h="7314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"Развитие образования, молодежной политики и спорта в Шимском муниципальном районе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103 145 100,00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137 143 791,60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135 806 565,83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131,67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11" marB="45711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"Обеспечение экономического развития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662 000,00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662 000,00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441,33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11" marB="45711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"Управление муниципальными финансами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14 761 200,00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15 008 887,54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14 858 953,10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100,66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"Доступная среда" на 2014-2016 годы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"Устойчивое развитие сельских территорий в Шимском муниципальном районе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234 800,00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</a:tbl>
          </a:graphicData>
        </a:graphic>
      </p:graphicFrame>
      <p:sp>
        <p:nvSpPr>
          <p:cNvPr id="32821" name="TextBox 4"/>
          <p:cNvSpPr txBox="1">
            <a:spLocks noChangeArrowheads="1"/>
          </p:cNvSpPr>
          <p:nvPr/>
        </p:nvSpPr>
        <p:spPr bwMode="auto">
          <a:xfrm>
            <a:off x="0" y="3333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2016 год                     (продолжение)</a:t>
            </a:r>
            <a:endParaRPr lang="ru-RU" altLang="ru-RU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28881"/>
              </p:ext>
            </p:extLst>
          </p:nvPr>
        </p:nvGraphicFramePr>
        <p:xfrm>
          <a:off x="119063" y="833438"/>
          <a:ext cx="8929687" cy="4991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07"/>
                <a:gridCol w="3408824"/>
                <a:gridCol w="1236562"/>
                <a:gridCol w="1152218"/>
                <a:gridCol w="1224231"/>
                <a:gridCol w="1296245"/>
              </a:tblGrid>
              <a:tr h="10493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"Переселение граждан, проживающих на территории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из аварийного жилищного фонда в 2015-2017 годах с учетом необходимости  развития малоэтажного жилищного строительства"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4 969 121,00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4 969 121,00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"Капитальный ремонт муниципального жилищного фонда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на 2015-2017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514 000,00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587 524,00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474 696,08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92,35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"Развитие агропромышленного комплекса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119 900,00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1 008 900,00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902 499,41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752,71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«Комплексные меры противодействия наркомании и зависимости от других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веществ в Шимском муниципальном районе на 2016-2020 годы»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</a:tbl>
          </a:graphicData>
        </a:graphic>
      </p:graphicFrame>
      <p:sp>
        <p:nvSpPr>
          <p:cNvPr id="33845" name="TextBox 5"/>
          <p:cNvSpPr txBox="1">
            <a:spLocks noChangeArrowheads="1"/>
          </p:cNvSpPr>
          <p:nvPr/>
        </p:nvSpPr>
        <p:spPr bwMode="auto">
          <a:xfrm>
            <a:off x="1270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2016 год         (продолжение)</a:t>
            </a:r>
            <a:endParaRPr lang="ru-RU" altLang="ru-RU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2014-2020 годы»</a:t>
            </a: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827088" y="981075"/>
            <a:ext cx="2665412" cy="413067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эффективной муниципальной политики в сфере управления финансами, обеспечение долгосрочной сбалансированности, устойчивости бюджетной системы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финансов Администрации </a:t>
            </a:r>
            <a:r>
              <a:rPr lang="ru-RU" alt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45870"/>
              </p:ext>
            </p:extLst>
          </p:nvPr>
        </p:nvGraphicFramePr>
        <p:xfrm>
          <a:off x="3671888" y="814388"/>
          <a:ext cx="4356496" cy="196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24"/>
                <a:gridCol w="1089124"/>
                <a:gridCol w="1089124"/>
                <a:gridCol w="1089124"/>
              </a:tblGrid>
              <a:tr h="5058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19119,1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15008,9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14858,9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402" name="TextBox 4"/>
          <p:cNvSpPr txBox="1">
            <a:spLocks noChangeArrowheads="1"/>
          </p:cNvSpPr>
          <p:nvPr/>
        </p:nvSpPr>
        <p:spPr bwMode="auto">
          <a:xfrm>
            <a:off x="3684588" y="2860675"/>
            <a:ext cx="54006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Расходы по наиболее значимым направлениям в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2016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году (тыс. рублей):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656013" y="3521075"/>
            <a:ext cx="9366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356225" y="3475038"/>
            <a:ext cx="936625" cy="406400"/>
          </a:xfrm>
          <a:prstGeom prst="downArrow">
            <a:avLst>
              <a:gd name="adj1" fmla="val 555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445375" y="3475038"/>
            <a:ext cx="86360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40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8407" name="TextBox 10"/>
          <p:cNvSpPr txBox="1">
            <a:spLocks noChangeArrowheads="1"/>
          </p:cNvSpPr>
          <p:nvPr/>
        </p:nvSpPr>
        <p:spPr bwMode="auto">
          <a:xfrm>
            <a:off x="3359150" y="3819525"/>
            <a:ext cx="16557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3245,6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осуществления бюджетного процесса, управление муниципальным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долгом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08" name="TextBox 11"/>
          <p:cNvSpPr txBox="1">
            <a:spLocks noChangeArrowheads="1"/>
          </p:cNvSpPr>
          <p:nvPr/>
        </p:nvSpPr>
        <p:spPr bwMode="auto">
          <a:xfrm>
            <a:off x="5175250" y="3787775"/>
            <a:ext cx="1490663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11467,9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муниципальных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образований,входящих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 территории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altLang="ru-RU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8409" name="TextBox 12"/>
          <p:cNvSpPr txBox="1">
            <a:spLocks noChangeArrowheads="1"/>
          </p:cNvSpPr>
          <p:nvPr/>
        </p:nvSpPr>
        <p:spPr bwMode="auto">
          <a:xfrm>
            <a:off x="7285038" y="3819525"/>
            <a:ext cx="12398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145,4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10" name="TextBox 13"/>
          <p:cNvSpPr txBox="1">
            <a:spLocks noChangeArrowheads="1"/>
          </p:cNvSpPr>
          <p:nvPr/>
        </p:nvSpPr>
        <p:spPr bwMode="auto">
          <a:xfrm>
            <a:off x="323850" y="573246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cat=601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2014-2020 годы»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254973"/>
              </p:ext>
            </p:extLst>
          </p:nvPr>
        </p:nvGraphicFramePr>
        <p:xfrm>
          <a:off x="539552" y="1502324"/>
          <a:ext cx="8211070" cy="610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606"/>
                <a:gridCol w="1005954"/>
                <a:gridCol w="936104"/>
                <a:gridCol w="938262"/>
                <a:gridCol w="1296144"/>
              </a:tblGrid>
              <a:tr h="780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налоговых и неналоговых доходов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 муниципального района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финансовый год к году, предшествующему отчетному (%), не менее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04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муниципального района по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доходам без учета безвозмездных поступлений к первоначально утвержденному уровню (%), не менее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 marL="0" indent="450215" algn="l" defTabSz="457200" rtl="0" eaLnBrk="1" fontAlgn="t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объема расходов на обслуживание муниципального внутреннего долга муниципального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объему расходов бюджета муниципального района, за исключением объема расходов, которые осуществляются за счет субвенций, предоставляемых из областного бюджета в отчетном финансовом году (%), не более</a:t>
                      </a: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муниципального района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(%), не более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 indent="450215"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Отношение дефицита бюджета муниципального района(за вычетом объема снижения остатков средств на счетах по учету средств бюджета муниципального района и объема поступлений от продажи акций и иных форм участия в капитале, находящихся в собственности муниципального района) к общему годовому объему доходов бюджета муниципального района без учета объема безвозмездных поступлений в отчетном финансовом году (%), не более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расходов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муниципального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формируемых в рамках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общем объеме расходов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муниципального района(%),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  <a:p>
                      <a:pPr lvl="1"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461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02786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экономического развития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2014-2020 годы»</a:t>
            </a: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3986212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экономического развития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в 2017 – 2019 годах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муниципальным имуществом и экономике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59362"/>
              </p:ext>
            </p:extLst>
          </p:nvPr>
        </p:nvGraphicFramePr>
        <p:xfrm>
          <a:off x="3671888" y="1604974"/>
          <a:ext cx="4788544" cy="225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136"/>
                <a:gridCol w="1197136"/>
                <a:gridCol w="1197136"/>
                <a:gridCol w="1197136"/>
              </a:tblGrid>
              <a:tr h="75714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43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7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2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453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0454" name="TextBox 13"/>
          <p:cNvSpPr txBox="1">
            <a:spLocks noChangeArrowheads="1"/>
          </p:cNvSpPr>
          <p:nvPr/>
        </p:nvSpPr>
        <p:spPr bwMode="auto">
          <a:xfrm>
            <a:off x="323850" y="573246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p=19075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0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2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экономического развития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района на 2014-2020 годы»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229127"/>
              </p:ext>
            </p:extLst>
          </p:nvPr>
        </p:nvGraphicFramePr>
        <p:xfrm>
          <a:off x="467544" y="1203748"/>
          <a:ext cx="8064896" cy="6651966"/>
        </p:xfrm>
        <a:graphic>
          <a:graphicData uri="http://schemas.openxmlformats.org/drawingml/2006/table">
            <a:tbl>
              <a:tblPr/>
              <a:tblGrid>
                <a:gridCol w="3973884"/>
                <a:gridCol w="919163"/>
                <a:gridCol w="1001712"/>
                <a:gridCol w="2170137"/>
              </a:tblGrid>
              <a:tr h="79082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9562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 единого налога на вмененный доход к уровню прошлого года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9808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автозаправочных станций на территории района, 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228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продажи бензинов автомобильных, % к предыдущему году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Новгородстатом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предоставляются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7232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в % к предыдущему году в сопоставимых ценах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5523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на душу населения, тыс. руб. в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2571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района площадью торговых объектов, кв. м. на 1 тыс. жителей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7906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Объема производства промышленной продукции предприятий по добыче полезных ископаемых, </a:t>
                      </a:r>
                      <a:r>
                        <a:rPr kumimoji="0" lang="ru-RU" altLang="ru-RU" sz="1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3695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Объема производства промышленной продукции предприятий обрабатывающих производств, млн. руб.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7896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Объема производства промышленной продукции предприятий по производству электроэнергии, газа и воды, млн.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754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непродовольственных товаров в обороте розничной торговли, в % от оборота розничной торговли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933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предпринимательства- юридических лиц(единиц)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Малых предприятий-7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933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малых предприятий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60,563 млн.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1525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6107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0238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ru-RU" altLang="ru-RU" sz="38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8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8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9018588" cy="5373687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400" b="1" dirty="0" smtClean="0">
              <a:solidFill>
                <a:srgbClr val="009999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≪Бюджет для граждан» познакомит Вас с исполнением бюджета муниципального района  за 2016 год.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 муниципального района затрагивает интересы каждого жителя </a:t>
            </a:r>
            <a:r>
              <a:rPr lang="ru-RU" alt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Граждане — и как налогоплательщики, и как потребители общественных благ —должны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Мы постарались в доступной и понятной для граждан форме показать основные параметры исполнения бюджета муниципального района за 2016 год.</a:t>
            </a:r>
          </a:p>
        </p:txBody>
      </p:sp>
      <p:pic>
        <p:nvPicPr>
          <p:cNvPr id="21508" name="Рисунок 4" descr="http://5.hidemyass.com/ip-1/encoded/Oi8vc3RhdGljLmZpbmFuY2UudWEvaW1nL2xpYi82OC85LzllOTI4NTg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73688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925" y="-3810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 сельских территорий 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Шимском муниципальном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 на 2014- 2020 годы»</a:t>
            </a:r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>
          <a:xfrm>
            <a:off x="12700" y="1125538"/>
            <a:ext cx="3227388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 качества жизни сельского населения путем создания комфортных условий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сельской местности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инвестиционной активности в агропромышленном комплексе путем создания благоприятных инфраструктурных условий в сельской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высокотехнологичных рабочих мест в сельской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участия граждан в реализации общественно значимых проектов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сельскому хозяйству и продовольствию Администрации муниципального района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98798"/>
              </p:ext>
            </p:extLst>
          </p:nvPr>
        </p:nvGraphicFramePr>
        <p:xfrm>
          <a:off x="3671888" y="814388"/>
          <a:ext cx="4716536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134"/>
                <a:gridCol w="1179134"/>
                <a:gridCol w="1179134"/>
                <a:gridCol w="1179134"/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3966,5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499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2500" name="TextBox 13"/>
          <p:cNvSpPr txBox="1">
            <a:spLocks noChangeArrowheads="1"/>
          </p:cNvSpPr>
          <p:nvPr/>
        </p:nvSpPr>
        <p:spPr bwMode="auto">
          <a:xfrm>
            <a:off x="323850" y="6135102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p=15072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01" name="TextBox 2"/>
          <p:cNvSpPr txBox="1">
            <a:spLocks noChangeArrowheads="1"/>
          </p:cNvSpPr>
          <p:nvPr/>
        </p:nvSpPr>
        <p:spPr bwMode="auto">
          <a:xfrm>
            <a:off x="2576513" y="4065588"/>
            <a:ext cx="1763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 сельских территорий  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Шимском муниципальном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 на 2014- 2020 годы»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403112"/>
              </p:ext>
            </p:extLst>
          </p:nvPr>
        </p:nvGraphicFramePr>
        <p:xfrm>
          <a:off x="179510" y="1197679"/>
          <a:ext cx="8712969" cy="4967624"/>
        </p:xfrm>
        <a:graphic>
          <a:graphicData uri="http://schemas.openxmlformats.org/drawingml/2006/table">
            <a:tbl>
              <a:tblPr/>
              <a:tblGrid>
                <a:gridCol w="4089800"/>
                <a:gridCol w="1081818"/>
                <a:gridCol w="1181707"/>
                <a:gridCol w="1262749"/>
                <a:gridCol w="1096895"/>
              </a:tblGrid>
              <a:tr h="67669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в % 2015 году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7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(приобретение) жилья для граждан, проживающих в сельской местности, всего, тыс. кв. м в том числе: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398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 молодых семей и молодых специалистов, тыс.  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509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общего числа семей, нуждающихся в улучшении жилищных условий, в сельской местности (нарастающим итогом),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6796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числа молодых семей и молодых специалистов, нуждающихся в улучшении жилищных условий, в сельской местности (нарастающим итогом),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455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распределительных газовых сетей, км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398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газификации домов (квартир) сетевым газом в сельской местности,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9941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локальных водопроводов, км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5223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сельского населения питьевой  водой,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9941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 на селе, ед.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3597" name="TextBox 4"/>
          <p:cNvSpPr txBox="1">
            <a:spLocks noChangeArrowheads="1"/>
          </p:cNvSpPr>
          <p:nvPr/>
        </p:nvSpPr>
        <p:spPr bwMode="auto">
          <a:xfrm>
            <a:off x="2124075" y="692150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074601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325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12700" y="1125538"/>
            <a:ext cx="3227388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муниципального района земельными участками, находящимися в собственности муниципального района, и государственная собственность на которые не разграничена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муниципальным имуществом и экономике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35738"/>
              </p:ext>
            </p:extLst>
          </p:nvPr>
        </p:nvGraphicFramePr>
        <p:xfrm>
          <a:off x="3671888" y="1916832"/>
          <a:ext cx="4860552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38"/>
                <a:gridCol w="1215138"/>
                <a:gridCol w="1215138"/>
                <a:gridCol w="1215138"/>
              </a:tblGrid>
              <a:tr h="7234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34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4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4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548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4549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p=9705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50" name="TextBox 2"/>
          <p:cNvSpPr txBox="1">
            <a:spLocks noChangeArrowheads="1"/>
          </p:cNvSpPr>
          <p:nvPr/>
        </p:nvSpPr>
        <p:spPr bwMode="auto">
          <a:xfrm>
            <a:off x="2576513" y="4065588"/>
            <a:ext cx="1763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55" name="TextBox 5"/>
          <p:cNvSpPr txBox="1">
            <a:spLocks noChangeArrowheads="1"/>
          </p:cNvSpPr>
          <p:nvPr/>
        </p:nvSpPr>
        <p:spPr bwMode="auto">
          <a:xfrm>
            <a:off x="265113" y="47625"/>
            <a:ext cx="860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управления имуществом в Шимском муниципальном районе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2014-2020 годы»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управления имуществом в Шимском муниципальном районе на 2014-2020 годы»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72871"/>
              </p:ext>
            </p:extLst>
          </p:nvPr>
        </p:nvGraphicFramePr>
        <p:xfrm>
          <a:off x="539552" y="1114494"/>
          <a:ext cx="7704856" cy="7601762"/>
        </p:xfrm>
        <a:graphic>
          <a:graphicData uri="http://schemas.openxmlformats.org/drawingml/2006/table">
            <a:tbl>
              <a:tblPr/>
              <a:tblGrid>
                <a:gridCol w="4680520"/>
                <a:gridCol w="936104"/>
                <a:gridCol w="1080120"/>
                <a:gridCol w="1008112"/>
              </a:tblGrid>
              <a:tr h="58143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6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объектов муниципального имущества, по которым проведена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оценка рыночной стоимости,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объектов муниципального имущества, находящиеся в казне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района по которым приняты меры по обеспечению сохранности,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24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плановых показателей по неналоговым доходам бюджета муниципального района от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реализации муниципального имущества, 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53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поданных исковых заявлений о взыскании задолженности(свыше 6 месяцев) по арендной плате за муниципальной имущество к количеству должников, имеющих такую задолженность, 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06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объектов муниципального имущества, в отношении которых проведена проверка фактического наличия,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использования по назначению и сохранности,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47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объектов недвижимого муниципального имущества, на которые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сформированы пакеты документов для проведения регистрационных действий,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земельных участков, на которые зарегистрировано право собственности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района,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плановых показателей по неналоговым доходам бюджета муниципального района от использования земельных участков, находящихся в собственности муниципального района, 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земельных участков, государственная собственность на которые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разграничена, предоставленных для целей строительства по результатам торгов, а также для выделяемых льготным категория граждан,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плановых показателей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неналоговым доходам от использования земельных участков, государственная собственность на которые не разграничена, %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Полнота использования программного обеспечения для ведения информационных баз данных, 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5613" name="TextBox 4"/>
          <p:cNvSpPr txBox="1">
            <a:spLocks noChangeArrowheads="1"/>
          </p:cNvSpPr>
          <p:nvPr/>
        </p:nvSpPr>
        <p:spPr bwMode="auto">
          <a:xfrm>
            <a:off x="2124075" y="692150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04579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395536" y="801689"/>
            <a:ext cx="4176464" cy="4283496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доступного и качественного образования, соответствующего перспективным задачам развития экономики и потребностям населения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системы по социализации и самореализации молодежи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патриотического воспитания граждан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противодействия наркомании и распространения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Шимском муниципальном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возможностей жителям района систематически заниматься физической культурой и массовым спортом, вести здоровый образ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 реализации муниципальной программы развития образования, молодежной политики и спорта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образования Администрации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37482"/>
              </p:ext>
            </p:extLst>
          </p:nvPr>
        </p:nvGraphicFramePr>
        <p:xfrm>
          <a:off x="4788024" y="2132856"/>
          <a:ext cx="3955704" cy="225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26"/>
                <a:gridCol w="988926"/>
                <a:gridCol w="988926"/>
                <a:gridCol w="988926"/>
              </a:tblGrid>
              <a:tr h="5954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54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0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251582,8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137143,7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135892,8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59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6597" name="TextBox 13"/>
          <p:cNvSpPr txBox="1">
            <a:spLocks noChangeArrowheads="1"/>
          </p:cNvSpPr>
          <p:nvPr/>
        </p:nvSpPr>
        <p:spPr bwMode="auto">
          <a:xfrm>
            <a:off x="197644" y="6045200"/>
            <a:ext cx="8474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p=9824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03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Шимском муниципальном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на 2014-2020 годы»</a:t>
            </a:r>
          </a:p>
        </p:txBody>
      </p:sp>
    </p:spTree>
    <p:extLst>
      <p:ext uri="{BB962C8B-B14F-4D97-AF65-F5344CB8AC3E}">
        <p14:creationId xmlns:p14="http://schemas.microsoft.com/office/powerpoint/2010/main" val="34757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515232"/>
              </p:ext>
            </p:extLst>
          </p:nvPr>
        </p:nvGraphicFramePr>
        <p:xfrm>
          <a:off x="-1" y="957263"/>
          <a:ext cx="9037578" cy="5787199"/>
        </p:xfrm>
        <a:graphic>
          <a:graphicData uri="http://schemas.openxmlformats.org/drawingml/2006/table">
            <a:tbl>
              <a:tblPr/>
              <a:tblGrid>
                <a:gridCol w="5174583"/>
                <a:gridCol w="947259"/>
                <a:gridCol w="1020125"/>
                <a:gridCol w="874393"/>
                <a:gridCol w="1021218"/>
              </a:tblGrid>
              <a:tr h="72393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в % 2015 году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861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Доступность предшкольного образования (отношение численности детей 3 — 7 лет, которым предоставлена возможность получать услуги дошкольного образования, к численности детей в возрасте 3-7 лет, скорректированной на численность детей в возрасте 5-7 лет, обучающихся в школе);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01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обучающихся образовательных организаций в соответствии с федеральными государственными образовательными стандартами общего образования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138,2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01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детей-инвалидов, получающих общее образование на дому с использованием дистанционных образовательных технологий, от общей численности детей-инвалидов, которым это показано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737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общеобразовательных организаций, в которых создана универсальная безбарьерная среда, позволяющая обеспечить совместное обучение инвалидов и лиц, не имеющих нарушений развития, в общем количестве общеобразовательных организаций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02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лиц, сдавших единый государственный экзамен, от числа выпускников, участвовавших в нем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372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качеством общего образования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0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в возрасте 5-18 лет, охваченных программами дополнительного образования, (получающих услуги дополнительного образования), в общей численности детей в возрасте 5-18 лет,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276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регулярно занимающихся спортом в объединениях физкультурной направленности, от общего количества детей в района,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08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физической подготовленности детей,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7677" name="TextBox 4"/>
          <p:cNvSpPr txBox="1">
            <a:spLocks noChangeArrowheads="1"/>
          </p:cNvSpPr>
          <p:nvPr/>
        </p:nvSpPr>
        <p:spPr bwMode="auto">
          <a:xfrm>
            <a:off x="2268538" y="587375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67678" name="TextBox 4"/>
          <p:cNvSpPr txBox="1">
            <a:spLocks noChangeArrowheads="1"/>
          </p:cNvSpPr>
          <p:nvPr/>
        </p:nvSpPr>
        <p:spPr bwMode="auto">
          <a:xfrm>
            <a:off x="395288" y="0"/>
            <a:ext cx="835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молодежной политики и спорта в Шимском муниципальном районе на 2014-2020 годы»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40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107950" y="741225"/>
            <a:ext cx="3384550" cy="362388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Совершенствование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муниципальной службы в Шимском муниципальном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реформирование местного самоуправления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Шимском муниципальном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административных барьеров, оптимизация и повышение качества предоставления государственных и муниципальных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информационного общества в Шимском муниципальном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в Шимском муниципальном районе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обеспечения деятельности Администрации </a:t>
            </a:r>
            <a:r>
              <a:rPr lang="ru-RU" alt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50923"/>
              </p:ext>
            </p:extLst>
          </p:nvPr>
        </p:nvGraphicFramePr>
        <p:xfrm>
          <a:off x="3671888" y="814388"/>
          <a:ext cx="5202236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59"/>
                <a:gridCol w="1300559"/>
                <a:gridCol w="1300559"/>
                <a:gridCol w="1300559"/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25789,7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25883,7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25883,7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666" name="TextBox 4"/>
          <p:cNvSpPr txBox="1">
            <a:spLocks noChangeArrowheads="1"/>
          </p:cNvSpPr>
          <p:nvPr/>
        </p:nvSpPr>
        <p:spPr bwMode="auto">
          <a:xfrm>
            <a:off x="3743325" y="2840038"/>
            <a:ext cx="51847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Расходы по наиболее значимым направлениям в </a:t>
            </a:r>
            <a:r>
              <a:rPr lang="ru-RU" altLang="ru-RU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2016 </a:t>
            </a: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году (тыс. рублей):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973513" y="3532188"/>
            <a:ext cx="936625" cy="406400"/>
          </a:xfrm>
          <a:prstGeom prst="downArrow">
            <a:avLst>
              <a:gd name="adj1" fmla="val 555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68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9669" name="TextBox 13"/>
          <p:cNvSpPr txBox="1">
            <a:spLocks noChangeArrowheads="1"/>
          </p:cNvSpPr>
          <p:nvPr/>
        </p:nvSpPr>
        <p:spPr bwMode="auto">
          <a:xfrm>
            <a:off x="323850" y="617855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p=9973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70" name="TextBox 2"/>
          <p:cNvSpPr txBox="1">
            <a:spLocks noChangeArrowheads="1"/>
          </p:cNvSpPr>
          <p:nvPr/>
        </p:nvSpPr>
        <p:spPr bwMode="auto">
          <a:xfrm>
            <a:off x="3419475" y="4059238"/>
            <a:ext cx="17637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912,4</a:t>
            </a:r>
            <a:endParaRPr lang="ru-RU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 развитие муниципальной службы в Шимском муниципальном районе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24525" y="3570288"/>
            <a:ext cx="935038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72" name="TextBox 6"/>
          <p:cNvSpPr txBox="1">
            <a:spLocks noChangeArrowheads="1"/>
          </p:cNvSpPr>
          <p:nvPr/>
        </p:nvSpPr>
        <p:spPr bwMode="auto">
          <a:xfrm>
            <a:off x="5183188" y="4287838"/>
            <a:ext cx="1900237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24804,8</a:t>
            </a:r>
            <a:endParaRPr lang="ru-RU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реформирование местного самоуправления в Шимском муниципальном районе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7451725" y="3532188"/>
            <a:ext cx="936625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74" name="TextBox 9"/>
          <p:cNvSpPr txBox="1">
            <a:spLocks noChangeArrowheads="1"/>
          </p:cNvSpPr>
          <p:nvPr/>
        </p:nvSpPr>
        <p:spPr bwMode="auto">
          <a:xfrm>
            <a:off x="7083425" y="4264025"/>
            <a:ext cx="2060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166,5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информационного общества в Шимском муниципальном районе</a:t>
            </a:r>
          </a:p>
        </p:txBody>
      </p:sp>
      <p:sp>
        <p:nvSpPr>
          <p:cNvPr id="69675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местного самоуправления в Шимском муниципальном районе на 2014-2020 годы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06526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056490"/>
              </p:ext>
            </p:extLst>
          </p:nvPr>
        </p:nvGraphicFramePr>
        <p:xfrm>
          <a:off x="251519" y="788631"/>
          <a:ext cx="8064897" cy="16321889"/>
        </p:xfrm>
        <a:graphic>
          <a:graphicData uri="http://schemas.openxmlformats.org/drawingml/2006/table">
            <a:tbl>
              <a:tblPr/>
              <a:tblGrid>
                <a:gridCol w="5526073"/>
                <a:gridCol w="738624"/>
                <a:gridCol w="936104"/>
                <a:gridCol w="864096"/>
              </a:tblGrid>
              <a:tr h="8537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7759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прошедших профессиональную переподготовку и повышение квалификации, от общего числа муниципальных служащих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8757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в отношении которых реализуется механизм ротации 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00239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 отношении которых применяется механизм испытательного срока при замещении вакантных должностей муниципальной службы, от общего числа муниципальных служащих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претендентов на замещение вакантных должностей муниципальной службы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включенных в кадровый резерв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от общего числа лиц, включенных в кадровый резерв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Шимского муниципального района прошедших аттестацию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получивших пенсию за выслугу лет на муниципальной службе,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совещаний, семинаров муниципальных служащих  по актуальным вопросам развития местного самоуправления  (шт.)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территориальных общественных самоуправлений, действующих на территории муниципального района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правовых актов соответствующих действующему законодательству(%)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обращений граждан в органы местного самоуправления Шимского муниципального района, рассмотренных с нарушением сроков, установленных законодательством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приемов граждан должностными лицами органов местного самоуправления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общественных приемов граждан в поселениях Шимского муниципального района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заседаний Общественного совета при Администрации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заявителей, удовлетворенных качеством предоставленных государственных и муниципальных услуг, от общего числа опрошенных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количество обращений граждан для получения одной государственной (муниципальной) услуги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19416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время ожидания в очереди при обращении граждан в орган местного самоуправления Шимского муниципального района (мин)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19416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число обращений представителей бизнес-сообщества для получения одной государственной (муниципальной) услуги, связанной со сферой предпринимательской деятельности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34144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населения муниципального района, имеющего доступ к получению государственных и муниципальных услуг по принципу «одного окна», в том числе на базе МФЦ, от общей численности населения района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государственных и муниципальных услуг, предоставляемых в муниципальном районе, по которым регулярно проводится мониторинг их качества, от общего числа предоставляемых в области государственных и муниципальных услуг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8775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образований муниципального района, в которых проводится мониторинг качества исполнения муниципальных функций, предоставления муниципальных услуг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проектов нормативных правовых актов органов местного самоуправления, размещенных на официальных сайтах органов местного самоуправления муниципального района в сети Интернет для проведения публичных обсуждений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8775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предоставленных по принципу «одного окна» государственных и муниципальных услуг от общего числа предоставленных государственных услуг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проектов нормативных правовых актов органов местного самоуправления Шимского муниципального района, в отношении которых проведена процедура оценки регулирующего воздействия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автоматизированных рабочих мест, обеспечивающих межведомственное электронное взаимодействие при предоставлении государственных и муниципальных услуг в электронном виде в органах местного самоуправления муниципального района и подведомственных им учреждениях,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1575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органов местного самоуправления муниципального района, имеющих официальные сайты для размещения информации о своей деятельности,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соответствия разделов официальных сайтов органов местного самоуправления муниципального района требованиям действующего законодательства,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органов местного самоуправления муниципального района, на официальных сайтах которых  созданы информационные подсистемы, обеспечивающие информационное взаимодействие с гражданами и организациями,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аттестованных автоматизированных рабочих мест в органах местного самоуправления муниципального района на предмет соответствия требованиям защиты информации,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сотрудников органов местного самоуправления муниципального района, имеющих электронную подпись от количества сотрудников органов местного самоуправления муниципального района, имеющих право подписи,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служащих, прошедших обучение на семинарах или курсах по теме «Противодействие коррупции в органах муниципального управления»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Публикация в средствах массовой информации материалов о деятельности органов местного самоуправления Шимского муниципального района о проводимой работе по противодействию коррупции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заседаний комиссии по противодействию коррупции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проектов муниципальных нормативных правовых актов в отношении которых проведена антикоррупционная экспертиза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0741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70742" name="TextBox 4"/>
          <p:cNvSpPr txBox="1">
            <a:spLocks noChangeArrowheads="1"/>
          </p:cNvSpPr>
          <p:nvPr/>
        </p:nvSpPr>
        <p:spPr bwMode="auto">
          <a:xfrm>
            <a:off x="395288" y="0"/>
            <a:ext cx="8353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местного самоуправления в Шимском муниципальном районе на 2014-2020 годы»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87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320480" cy="4414813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безопасного и бесперебойного движения автомобильного транспорта путем обеспечения сохранности автодорог и улучшения их транспортно-эксплуатационного состояния</a:t>
            </a:r>
          </a:p>
          <a:p>
            <a:pPr marL="0" indent="0">
              <a:buNone/>
            </a:pP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доступности регулярных автомобильных перевозок по муниципальным маршрутам на территории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строительства, транспорта и дорожного хозяйства Администрации муниципального района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16350"/>
              </p:ext>
            </p:extLst>
          </p:nvPr>
        </p:nvGraphicFramePr>
        <p:xfrm>
          <a:off x="5076056" y="1512252"/>
          <a:ext cx="3456384" cy="242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152128"/>
                <a:gridCol w="576064"/>
                <a:gridCol w="864096"/>
              </a:tblGrid>
              <a:tr h="9220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5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34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845,5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3536,5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3521,9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71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17" name="TextBox 13"/>
          <p:cNvSpPr txBox="1">
            <a:spLocks noChangeArrowheads="1"/>
          </p:cNvSpPr>
          <p:nvPr/>
        </p:nvSpPr>
        <p:spPr bwMode="auto">
          <a:xfrm>
            <a:off x="263525" y="604361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p=9871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3" name="TextBox 5"/>
          <p:cNvSpPr txBox="1">
            <a:spLocks noChangeArrowheads="1"/>
          </p:cNvSpPr>
          <p:nvPr/>
        </p:nvSpPr>
        <p:spPr bwMode="auto">
          <a:xfrm>
            <a:off x="263525" y="34925"/>
            <a:ext cx="86042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сети автомобильных дорог местного значения </a:t>
            </a:r>
            <a:r>
              <a:rPr lang="ru-RU" alt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безопасности дорожного движения в Шимском муниципальном районе, организация транспортного обслуживания населения между поселениями в границах муниципального района на 2014-2019 годы»</a:t>
            </a:r>
          </a:p>
        </p:txBody>
      </p:sp>
    </p:spTree>
    <p:extLst>
      <p:ext uri="{BB962C8B-B14F-4D97-AF65-F5344CB8AC3E}">
        <p14:creationId xmlns:p14="http://schemas.microsoft.com/office/powerpoint/2010/main" val="77928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391290"/>
              </p:ext>
            </p:extLst>
          </p:nvPr>
        </p:nvGraphicFramePr>
        <p:xfrm>
          <a:off x="251520" y="1223963"/>
          <a:ext cx="8352928" cy="5381263"/>
        </p:xfrm>
        <a:graphic>
          <a:graphicData uri="http://schemas.openxmlformats.org/drawingml/2006/table">
            <a:tbl>
              <a:tblPr/>
              <a:tblGrid>
                <a:gridCol w="5256584"/>
                <a:gridCol w="936104"/>
                <a:gridCol w="936104"/>
                <a:gridCol w="1224136"/>
              </a:tblGrid>
              <a:tr h="80094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24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Протяженность отремонтированных автомобильных дорог общего пользования местного значения, км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4,288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4,288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7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 муниципального района (%) 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45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автомобильных дорог местного значения, исходя от общей их протяженности, % 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65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поставленных на кадастровый учет, в общей протяженности автомобильных дорог, 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3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в отношении которых зарегистрировано право муниципальной собственности, в общей протяженности автомобильных дорог, 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5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количества дорожно-транспорт- ных происшествий по сравнению с 2015 годом, на %          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Уменьшение ДТП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Удовлетворенность потребности населения в регулярных пассажирских перевозках по муниципальным маршрутам, 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2757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72758" name="TextBox 2"/>
          <p:cNvSpPr txBox="1">
            <a:spLocks noChangeArrowheads="1"/>
          </p:cNvSpPr>
          <p:nvPr/>
        </p:nvSpPr>
        <p:spPr bwMode="auto">
          <a:xfrm>
            <a:off x="47874" y="188913"/>
            <a:ext cx="9110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сети автомобильных дорог местного значения </a:t>
            </a:r>
            <a:r>
              <a:rPr lang="ru-RU" alt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безопасности дорожного движения в Шимском муниципальном районе, организация транспортного обслуживания населения между поселениями в границах муниципального района на 2014-2019 годы»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0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800" b="1" i="1" dirty="0" smtClean="0">
                <a:solidFill>
                  <a:schemeClr val="accent5">
                    <a:lumMod val="50000"/>
                  </a:schemeClr>
                </a:solidFill>
              </a:rPr>
              <a:t>Что такое бюджет? Какие бывают бюджеты?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2115939"/>
            <a:ext cx="65913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Бюджет </a:t>
            </a:r>
            <a:r>
              <a:rPr lang="ru-RU" altLang="ru-RU" sz="24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–это план доходов и расходов на определенный период</a:t>
            </a:r>
            <a:r>
              <a:rPr lang="ru-RU" altLang="ru-RU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endParaRPr lang="en-US" altLang="ru-RU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 smtClean="0">
                <a:solidFill>
                  <a:srgbClr val="003399"/>
                </a:solidFill>
              </a:rPr>
              <a:t>Консолидированный бюджет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 smtClean="0">
                <a:solidFill>
                  <a:srgbClr val="003399"/>
                </a:solidFill>
              </a:rPr>
              <a:t>Волотовского муниципального района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600" b="1" dirty="0" smtClean="0">
              <a:solidFill>
                <a:srgbClr val="003399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2051049" y="3687762"/>
            <a:ext cx="1152796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508625" y="3616325"/>
            <a:ext cx="10080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0" y="3782144"/>
            <a:ext cx="2160587" cy="1223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 smtClean="0"/>
              <a:t>муниципального</a:t>
            </a:r>
          </a:p>
          <a:p>
            <a:pPr eaLnBrk="1" hangingPunct="1">
              <a:defRPr/>
            </a:pPr>
            <a:r>
              <a:rPr lang="ru-RU" altLang="ru-RU" b="1" i="1" dirty="0" smtClean="0"/>
              <a:t>района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023394" y="3825080"/>
            <a:ext cx="2879799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/>
              <a:t>Бюджеты</a:t>
            </a:r>
          </a:p>
          <a:p>
            <a:pPr eaLnBrk="1" hangingPunct="1">
              <a:defRPr/>
            </a:pPr>
            <a:r>
              <a:rPr lang="ru-RU" altLang="ru-RU" b="1" i="1" dirty="0" smtClean="0"/>
              <a:t>сельских</a:t>
            </a:r>
          </a:p>
          <a:p>
            <a:pPr eaLnBrk="1" hangingPunct="1">
              <a:defRPr/>
            </a:pPr>
            <a:r>
              <a:rPr lang="ru-RU" altLang="ru-RU" b="1" i="1" dirty="0" smtClean="0"/>
              <a:t>поселений</a:t>
            </a: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1691680" y="5013324"/>
            <a:ext cx="1512165" cy="9366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i="1" dirty="0" err="1" smtClean="0"/>
              <a:t>Медведское</a:t>
            </a:r>
            <a:r>
              <a:rPr lang="ru-RU" altLang="ru-RU" i="1" dirty="0" smtClean="0"/>
              <a:t> сельское</a:t>
            </a:r>
          </a:p>
          <a:p>
            <a:pPr eaLnBrk="1" hangingPunct="1">
              <a:defRPr/>
            </a:pPr>
            <a:r>
              <a:rPr lang="ru-RU" altLang="ru-RU" i="1" dirty="0" smtClean="0"/>
              <a:t>поселение </a:t>
            </a:r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211960" y="5013325"/>
            <a:ext cx="2123752" cy="10795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Подгощское</a:t>
            </a: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732239" y="5087935"/>
            <a:ext cx="2016225" cy="10048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Уторгошское</a:t>
            </a:r>
            <a:endParaRPr lang="ru-RU" altLang="ru-RU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45" name="Line 12"/>
          <p:cNvSpPr>
            <a:spLocks noChangeShapeType="1"/>
          </p:cNvSpPr>
          <p:nvPr/>
        </p:nvSpPr>
        <p:spPr bwMode="auto">
          <a:xfrm flipH="1">
            <a:off x="2843808" y="4799805"/>
            <a:ext cx="864096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13"/>
          <p:cNvSpPr>
            <a:spLocks noChangeShapeType="1"/>
          </p:cNvSpPr>
          <p:nvPr/>
        </p:nvSpPr>
        <p:spPr bwMode="auto">
          <a:xfrm flipH="1">
            <a:off x="4932041" y="4833143"/>
            <a:ext cx="144016" cy="251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14"/>
          <p:cNvSpPr>
            <a:spLocks noChangeShapeType="1"/>
          </p:cNvSpPr>
          <p:nvPr/>
        </p:nvSpPr>
        <p:spPr bwMode="auto">
          <a:xfrm>
            <a:off x="5903193" y="4653136"/>
            <a:ext cx="829047" cy="43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413" y="2928938"/>
            <a:ext cx="5545137" cy="80486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Консолидированный бюджет </a:t>
            </a:r>
            <a:r>
              <a:rPr lang="ru-RU" dirty="0" err="1" smtClean="0">
                <a:solidFill>
                  <a:schemeClr val="bg1"/>
                </a:solidFill>
              </a:rPr>
              <a:t>Шимского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муниципального района: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80036" y="3733800"/>
            <a:ext cx="0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8" y="142721"/>
            <a:ext cx="1943546" cy="20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335712" y="3869432"/>
            <a:ext cx="2592387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 smtClean="0"/>
              <a:t>городского поселения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156325" y="3733800"/>
            <a:ext cx="1007963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граждан, проживающих на территории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из аварийного жилищного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2015-2017 годах с учетом необходимости развития малоэтажного жилищного строительства»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Поэтапная ликвидация аварийного жилищного фонда и переселение граждан до 31 декабря 2016 года из аварийных многоквартирных домов, включенных в адресный перечень многоквартирных домов, признанных в установленном порядке аварийными и подлежащими сносу или реконструкции, в отношении которых планируется переселение граждан в 2015-2017 годах (приложение к муниципальной программе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строительства, транспорта и дорожного хозяйства Администрации муниципального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1787"/>
              </p:ext>
            </p:extLst>
          </p:nvPr>
        </p:nvGraphicFramePr>
        <p:xfrm>
          <a:off x="3671888" y="1628801"/>
          <a:ext cx="5076576" cy="252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144"/>
                <a:gridCol w="1269144"/>
                <a:gridCol w="1269144"/>
                <a:gridCol w="1269144"/>
              </a:tblGrid>
              <a:tr h="64767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6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7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10480,2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4969,1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4969,1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3764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3765" name="TextBox 13"/>
          <p:cNvSpPr txBox="1">
            <a:spLocks noChangeArrowheads="1"/>
          </p:cNvSpPr>
          <p:nvPr/>
        </p:nvSpPr>
        <p:spPr bwMode="auto">
          <a:xfrm>
            <a:off x="22225" y="632301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p=15074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23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граждан, проживающих на территории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из аварийного жилищного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2015-2017 годах с учетом необходимости развития малоэтажного жилищного строительства»»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722278"/>
              </p:ext>
            </p:extLst>
          </p:nvPr>
        </p:nvGraphicFramePr>
        <p:xfrm>
          <a:off x="467543" y="1556792"/>
          <a:ext cx="8352929" cy="2430198"/>
        </p:xfrm>
        <a:graphic>
          <a:graphicData uri="http://schemas.openxmlformats.org/drawingml/2006/table">
            <a:tbl>
              <a:tblPr/>
              <a:tblGrid>
                <a:gridCol w="4001247"/>
                <a:gridCol w="1105834"/>
                <a:gridCol w="970090"/>
                <a:gridCol w="1143938"/>
                <a:gridCol w="1131820"/>
              </a:tblGrid>
              <a:tr h="80789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в % 2015 году</a:t>
                      </a:r>
                    </a:p>
                  </a:txBody>
                  <a:tcPr marL="5968" marR="5968" marT="596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88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расселенной площади (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602,3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86462">
                <a:tc>
                  <a:txBody>
                    <a:bodyPr/>
                    <a:lstStyle/>
                    <a:p>
                      <a:pPr fontAlgn="base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расселенных помещений  (единиц)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47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переселенных жителей  (человек)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4805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74700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 на 2014-2016 годы»</a:t>
            </a:r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398621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программы:Создание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инвалидам оптимальных условий, позволяющих вести полноценный образ жизни и способствующих их социальной интеграции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социальной защите населения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97702"/>
              </p:ext>
            </p:extLst>
          </p:nvPr>
        </p:nvGraphicFramePr>
        <p:xfrm>
          <a:off x="3671888" y="814388"/>
          <a:ext cx="5148584" cy="196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46"/>
                <a:gridCol w="1287146"/>
                <a:gridCol w="1287146"/>
                <a:gridCol w="1287146"/>
              </a:tblGrid>
              <a:tr h="5058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812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5813" name="TextBox 13"/>
          <p:cNvSpPr txBox="1">
            <a:spLocks noChangeArrowheads="1"/>
          </p:cNvSpPr>
          <p:nvPr/>
        </p:nvSpPr>
        <p:spPr bwMode="auto">
          <a:xfrm>
            <a:off x="323850" y="573246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p=20005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97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 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2014-2016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25802"/>
              </p:ext>
            </p:extLst>
          </p:nvPr>
        </p:nvGraphicFramePr>
        <p:xfrm>
          <a:off x="467544" y="1412776"/>
          <a:ext cx="8136903" cy="4981823"/>
        </p:xfrm>
        <a:graphic>
          <a:graphicData uri="http://schemas.openxmlformats.org/drawingml/2006/table">
            <a:tbl>
              <a:tblPr/>
              <a:tblGrid>
                <a:gridCol w="3732605"/>
                <a:gridCol w="1031590"/>
                <a:gridCol w="1124235"/>
                <a:gridCol w="1204412"/>
                <a:gridCol w="1044061"/>
              </a:tblGrid>
              <a:tr h="9567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в % 2015 году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041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зданий, в которых расположены объекты социальной инфраструктуры, оборудованных (дооборудованных) приспособлениями, обеспечивающими доступность в них инвалидов (пандусные съезды, перила, поручни)   от общего числа зданий, в которых расположены объекты социальной инфраструктуры, включенные в Перечень  объектов социальной инфраструктуры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приоритетных сферах жизнедеятельности инвалидов и других маломобильных групп населения, утвержденный Межведомственной комиссией по координации деятельности по проведению паспортизации и занесению информации на карту Новгородской области Доступная среда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132,9</a:t>
                      </a:r>
                    </a:p>
                  </a:txBody>
                  <a:tcPr marL="0" marR="10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инвалидов, вовлеченных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культурно-массовые мероприятия,  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общего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числа   инвалидов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103,5</a:t>
                      </a:r>
                    </a:p>
                  </a:txBody>
                  <a:tcPr marL="0" marR="10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инвалидов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   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вовлеченных  в спортивные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 от общего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числа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инвалидов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116,7</a:t>
                      </a:r>
                    </a:p>
                  </a:txBody>
                  <a:tcPr marL="0" marR="10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6837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27883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2014-2020 годы»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культурного потенциала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туризма и туристской деятельности в Шимском муниципальном районе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культуры и архивного дела Администрации </a:t>
            </a:r>
            <a:r>
              <a:rPr lang="ru-RU" alt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5441"/>
              </p:ext>
            </p:extLst>
          </p:nvPr>
        </p:nvGraphicFramePr>
        <p:xfrm>
          <a:off x="3671888" y="814388"/>
          <a:ext cx="5148584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46"/>
                <a:gridCol w="1287146"/>
                <a:gridCol w="1287146"/>
                <a:gridCol w="1287146"/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27645,6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27438,2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26073,6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860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7861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p=9525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61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2014-2020 годы»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690270"/>
              </p:ext>
            </p:extLst>
          </p:nvPr>
        </p:nvGraphicFramePr>
        <p:xfrm>
          <a:off x="33338" y="1223963"/>
          <a:ext cx="8355086" cy="8182918"/>
        </p:xfrm>
        <a:graphic>
          <a:graphicData uri="http://schemas.openxmlformats.org/drawingml/2006/table">
            <a:tbl>
              <a:tblPr/>
              <a:tblGrid>
                <a:gridCol w="6104294"/>
                <a:gridCol w="666616"/>
                <a:gridCol w="792088"/>
                <a:gridCol w="792088"/>
              </a:tblGrid>
              <a:tr h="7910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3390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посещений платных мероприятий культурно - досуговых учреждений на 1000  человек населения, единиц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3 896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8880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уровня удовлетворенности граждан, проживающих на территории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муниципального  района   Новгородской области,  качеством предоставления муниципальных услуг в сфере культуры,  процент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2617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пользователей библиотек на 1000 человек  населения, единиц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доли муниципальных  библиотек, подключенных к сети «Интернет», в общем количестве библиотек 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 района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учащихся общеобразовательных учреждений, занимающихся в учреждениях дополнительного образования в сфере культуры, (процент)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039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соотношение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средней заработной платы работников учреждений культуры, повышение оплаты труда которых предусмотрено Указом Президента Российской Федерации от 07 мая 2012 года N 597 "О мероприятиях по реализации государственной социальной политики", и средней заработной платы в экономике области, процент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934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соотношение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средней заработной платы работников дополнительного образования в сфере  культуры, повышение оплаты труда которых предусмотрено Указом Президента Российской Федерации от 07 мая 2012 года N 597 "О мероприятиях по реализации государственной социальной политики", и средней заработной платы в экономике области, процент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90,0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876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специалистов учреждений культуры, прошедших обучение по программам дополнительного профессионального образования (курсы повышения квалификации), человек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7302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доли детей, привлекаемых к участию в творческих мероприятиях, конкурсах от   общего  числа детей, проживающих в  районе, процент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доли  учреждений культуры и искусства, находящихся в муниципальной собственности, состояние которых является удовлетворительным, в общем    количестве учреждений культуры и искусства  (%)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1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70 %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муниципальных учреждений культуры, осуществляющих деятельность в сфере культуры, получивших финансовую поддержку из средств областного бюджета на реализацию творческих проектов в рамках проведения областных творческих конкурсов (ед.)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spc="-1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spc="-1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spc="-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полном объеме показателей муниципального задания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Своевременность 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предоставления отчетности  об исполнении муниципального задания 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пребывания туристов на территории района (день)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платных туристских и гостиничных услуг (млн. руб.)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3368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Вклад туризма в региональную экономику с учетом вклада в смежные отрасли (в % от ВРП)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1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5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200" spc="-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посетителей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объектов экскурсионного показа (тыс. чел.)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8941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82897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«Комплексные меры противодействия наркомании и зависимости от других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Шимском муниципальном районе на 2016 – 2020 годы»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5" name="Объект 2"/>
          <p:cNvSpPr>
            <a:spLocks noGrp="1"/>
          </p:cNvSpPr>
          <p:nvPr>
            <p:ph idx="1"/>
          </p:nvPr>
        </p:nvSpPr>
        <p:spPr>
          <a:xfrm>
            <a:off x="827088" y="981075"/>
            <a:ext cx="2665412" cy="475138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профилактики злоупотребления наркотическими средствами и другими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психоактивными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веществами среди различных категорий населения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культуры и архивного дела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13199"/>
              </p:ext>
            </p:extLst>
          </p:nvPr>
        </p:nvGraphicFramePr>
        <p:xfrm>
          <a:off x="3563888" y="1340769"/>
          <a:ext cx="5040560" cy="144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  <a:gridCol w="1260140"/>
                <a:gridCol w="1260140"/>
              </a:tblGrid>
              <a:tr h="37060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0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9910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9911" name="TextBox 13"/>
          <p:cNvSpPr txBox="1">
            <a:spLocks noChangeArrowheads="1"/>
          </p:cNvSpPr>
          <p:nvPr/>
        </p:nvSpPr>
        <p:spPr bwMode="auto">
          <a:xfrm>
            <a:off x="107950" y="5564188"/>
            <a:ext cx="8928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p=17212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3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меры противодействия наркомании и зависимости от других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Шимском муниципальном районе на 2016 – 2020 годы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496746"/>
              </p:ext>
            </p:extLst>
          </p:nvPr>
        </p:nvGraphicFramePr>
        <p:xfrm>
          <a:off x="755576" y="1556792"/>
          <a:ext cx="7995046" cy="4861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555"/>
                <a:gridCol w="966909"/>
                <a:gridCol w="644606"/>
                <a:gridCol w="837988"/>
                <a:gridCol w="837988"/>
              </a:tblGrid>
              <a:tr h="780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в % 2015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0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изданных и распространённых методических информационных материалов о вреде наркотических средств и других ПАВ и последствиях злоупотребления ими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32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наркологических больных, получивших стационарное лечение, от общего количества  больных, состоящих на диспансерном наркологическом учете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больных наркоманией, прошедших курс лечения и реабилитации и находящихся в ремиссии более 2 лет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54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больных хроническим алкоголизмом, прошедших курс лечения и реабилитации и находящихся в ремиссии более 2 лет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волонтеров, участвующих в работе по профилактике употребления ПАВ, пропаганде здорового образа жизни от общего количества волонтеров муниципального района (%.)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просветительских, культурно-досуговых, спортивных мероприятий, направленных на профилактику употребления ПАВ, пропаганде здорового образа жизни (ед.)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81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550663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«Капитальный ремонт муниципального жилищного фонда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7" name="Объект 2"/>
          <p:cNvSpPr>
            <a:spLocks noGrp="1"/>
          </p:cNvSpPr>
          <p:nvPr>
            <p:ph idx="1"/>
          </p:nvPr>
        </p:nvSpPr>
        <p:spPr>
          <a:xfrm>
            <a:off x="107950" y="814388"/>
            <a:ext cx="3384550" cy="4721225"/>
          </a:xfrm>
        </p:spPr>
        <p:txBody>
          <a:bodyPr/>
          <a:lstStyle/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эксплуатационных характеристик жилищного фонда в соответствии со стандартами качества, обеспечивающих гражданам безопасные и комфортные условия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строительства, транспорта, дорожного и жилищно-коммунального хозяйства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99442"/>
              </p:ext>
            </p:extLst>
          </p:nvPr>
        </p:nvGraphicFramePr>
        <p:xfrm>
          <a:off x="4419600" y="1484785"/>
          <a:ext cx="4544888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222"/>
                <a:gridCol w="1136222"/>
                <a:gridCol w="1136222"/>
                <a:gridCol w="1136222"/>
              </a:tblGrid>
              <a:tr h="77720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72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9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72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982" name="TextBox 13"/>
          <p:cNvSpPr txBox="1">
            <a:spLocks noChangeArrowheads="1"/>
          </p:cNvSpPr>
          <p:nvPr/>
        </p:nvSpPr>
        <p:spPr bwMode="auto">
          <a:xfrm>
            <a:off x="117475" y="607695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p=15077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2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«Капитальный ремонт муниципального жилищного фонда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429117"/>
              </p:ext>
            </p:extLst>
          </p:nvPr>
        </p:nvGraphicFramePr>
        <p:xfrm>
          <a:off x="33338" y="1700213"/>
          <a:ext cx="8859143" cy="223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238"/>
                <a:gridCol w="1123418"/>
                <a:gridCol w="1223829"/>
                <a:gridCol w="1311246"/>
                <a:gridCol w="1136412"/>
              </a:tblGrid>
              <a:tr h="7808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318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отремонтированных жилых помещений от общего объема муниципального жилья  (%)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обязанности по уплате взносов на капитальный ремонт общего имущества в МКД (%)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4029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782542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7788"/>
            <a:ext cx="8964612" cy="914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</a:t>
            </a:r>
            <a:br>
              <a:rPr lang="ru-RU" alt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</a:t>
            </a:r>
            <a:br>
              <a:rPr lang="ru-RU" alt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grpSp>
        <p:nvGrpSpPr>
          <p:cNvPr id="26627" name="Organization Chart 7"/>
          <p:cNvGrpSpPr>
            <a:grpSpLocks noChangeAspect="1"/>
          </p:cNvGrpSpPr>
          <p:nvPr/>
        </p:nvGrpSpPr>
        <p:grpSpPr bwMode="auto">
          <a:xfrm>
            <a:off x="468313" y="1773238"/>
            <a:ext cx="8104187" cy="4784725"/>
            <a:chOff x="285" y="990"/>
            <a:chExt cx="2843" cy="669"/>
          </a:xfrm>
          <a:solidFill>
            <a:schemeClr val="accent5">
              <a:lumMod val="75000"/>
            </a:schemeClr>
          </a:solidFill>
        </p:grpSpPr>
        <p:cxnSp>
          <p:nvCxnSpPr>
            <p:cNvPr id="26628" name="_s1028"/>
            <p:cNvCxnSpPr>
              <a:cxnSpLocks noChangeShapeType="1"/>
              <a:stCxn id="10" idx="0"/>
            </p:cNvCxnSpPr>
            <p:nvPr/>
          </p:nvCxnSpPr>
          <p:spPr bwMode="auto">
            <a:xfrm rot="16200000" flipV="1">
              <a:off x="2202" y="645"/>
              <a:ext cx="47" cy="92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29" name="_s1029"/>
            <p:cNvCxnSpPr>
              <a:cxnSpLocks noChangeShapeType="1"/>
              <a:stCxn id="9" idx="0"/>
            </p:cNvCxnSpPr>
            <p:nvPr/>
          </p:nvCxnSpPr>
          <p:spPr bwMode="auto">
            <a:xfrm rot="5400000" flipH="1" flipV="1">
              <a:off x="1710" y="1076"/>
              <a:ext cx="47" cy="6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30" name="_s1030"/>
            <p:cNvCxnSpPr>
              <a:cxnSpLocks noChangeShapeType="1"/>
              <a:stCxn id="8" idx="0"/>
            </p:cNvCxnSpPr>
            <p:nvPr/>
          </p:nvCxnSpPr>
          <p:spPr bwMode="auto">
            <a:xfrm rot="5400000" flipH="1" flipV="1">
              <a:off x="1211" y="589"/>
              <a:ext cx="58" cy="1047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400" y="990"/>
              <a:ext cx="2728" cy="9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 бюджета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285" y="1141"/>
              <a:ext cx="864" cy="51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Налоговые доходы</a:t>
              </a:r>
            </a:p>
            <a:p>
              <a:pPr algn="ctr" eaLnBrk="1" hangingPunct="1">
                <a:defRPr/>
              </a:pPr>
              <a:endParaRPr lang="ru-RU" altLang="ru-RU" b="1" dirty="0"/>
            </a:p>
            <a:p>
              <a:pPr algn="ctr" eaLnBrk="1" hangingPunct="1">
                <a:defRPr/>
              </a:pPr>
              <a:r>
                <a:rPr lang="ru-RU" altLang="ru-RU" sz="16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налогов, 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Налоговым кодексом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Российской Федерации</a:t>
              </a:r>
              <a:r>
                <a:rPr lang="ru-RU" altLang="ru-RU" sz="16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прибыль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организаций;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→акцизы;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доходы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физических лиц;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→другие налоги.</a:t>
              </a:r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1270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Неналоговые</a:t>
              </a:r>
              <a:r>
                <a:rPr lang="ru-RU" altLang="ru-RU" b="1" i="1" dirty="0"/>
                <a:t> </a:t>
              </a: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других пошлин и сборов,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законодательством, а также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штрафов за нарушение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законодательства</a:t>
              </a:r>
              <a:r>
                <a:rPr lang="ru-RU" altLang="ru-RU" sz="14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→доходы от использования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муниципального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имущества и земли;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→штрафные санкции;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→другие доходы</a:t>
              </a:r>
            </a:p>
          </p:txBody>
        </p:sp>
        <p:sp>
          <p:nvSpPr>
            <p:cNvPr id="10" name="_s1034"/>
            <p:cNvSpPr>
              <a:spLocks noChangeArrowheads="1"/>
            </p:cNvSpPr>
            <p:nvPr/>
          </p:nvSpPr>
          <p:spPr bwMode="auto">
            <a:xfrm>
              <a:off x="2255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000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Безвозмездные</a:t>
              </a:r>
            </a:p>
            <a:p>
              <a:pPr algn="ctr" eaLnBrk="1" hangingPunct="1">
                <a:defRPr/>
              </a:pPr>
              <a:r>
                <a:rPr lang="ru-RU" altLang="ru-RU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поступления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других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бюджетов бюджетной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системы (межбюджетные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трансферты),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организаций, граждан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(кроме налоговых и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неналоговых доходов).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«Снижение рисков и смягчение последствий чрезвычайных ситуаций природного и техногенного характера в Шимском муниципальном районе на 2014-2016 годы»</a:t>
            </a:r>
          </a:p>
        </p:txBody>
      </p:sp>
      <p:sp>
        <p:nvSpPr>
          <p:cNvPr id="84995" name="Объект 2"/>
          <p:cNvSpPr>
            <a:spLocks noGrp="1"/>
          </p:cNvSpPr>
          <p:nvPr>
            <p:ph idx="1"/>
          </p:nvPr>
        </p:nvSpPr>
        <p:spPr>
          <a:xfrm>
            <a:off x="827088" y="814388"/>
            <a:ext cx="2665412" cy="4297362"/>
          </a:xfrm>
        </p:spPr>
        <p:txBody>
          <a:bodyPr/>
          <a:lstStyle/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защиты населения и территории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чрезвычайных ситуаций природного и техногенного характера в мирное и военное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взаимодействию с административными органами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9108"/>
              </p:ext>
            </p:extLst>
          </p:nvPr>
        </p:nvGraphicFramePr>
        <p:xfrm>
          <a:off x="3671888" y="1767912"/>
          <a:ext cx="5076576" cy="266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144"/>
                <a:gridCol w="1269144"/>
                <a:gridCol w="1269144"/>
                <a:gridCol w="1269144"/>
              </a:tblGrid>
              <a:tr h="91076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1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6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1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746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«Снижение рисков и смягчение последствий чрезвычайных ситуаций природного и техногенного характера в Шимском муниципальном районе на 2014-2016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594408"/>
              </p:ext>
            </p:extLst>
          </p:nvPr>
        </p:nvGraphicFramePr>
        <p:xfrm>
          <a:off x="683568" y="1469480"/>
          <a:ext cx="7851030" cy="713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774"/>
                <a:gridCol w="720080"/>
                <a:gridCol w="720080"/>
                <a:gridCol w="864096"/>
              </a:tblGrid>
              <a:tr h="1255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8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8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8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75691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обученных специалистов в государственном областном бюджетном учреждении образования «Учебно-методический центр гражданской защиты и пожарной безопасности по Новгородской области»(чел.)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учебных тренировок по ликвидации аварийных ситуаций в поселениях и организациях района (ед.)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учебно-методических занятий с уполномоченными по гражданской обороне и чрезвычайным ситуациям поселений и организаций района (ед.)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организаций, представляющих необходимые материальные ресурсы при возникновении чрезвычайной ситуации (ед.)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штабных тренировок по оповещению муниципального звена областной территориальной подсистемы единой системы предупреждения и ликвидации чрезвычайных ситуаций (далее – МЗ РСЧС) (ед.)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учебных тренировок по взаимодействию МЗ РСЧС (ед.)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в установленном порядке сбора и обмена информацией в области защиты населения и территории муниципального района от чрезвычайных ситуаций, обеспечение своевременного оповещения и информирования об угрозе возникновения или о возникновении чрезвычайных ситуаций (%)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62136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защитных сооружений в отношении которых проводится инвентаризация (%)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62136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заседаний комиссии по предупреждению и ликвидации чрезвычайных ситуаций и обеспечения пожарной безопасности Администрации муниципального района (ед.)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62136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нормативно-правовых актов, соответствующих предъявляемым требованиям в области гражданской обороны, предупреждения и ликвидации чрезвычайных ситуаций, безопасности людей на водных объектах (%)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6053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135154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Объект 2"/>
          <p:cNvSpPr>
            <a:spLocks noGrp="1"/>
          </p:cNvSpPr>
          <p:nvPr>
            <p:ph idx="1"/>
          </p:nvPr>
        </p:nvSpPr>
        <p:spPr>
          <a:xfrm>
            <a:off x="12700" y="1125539"/>
            <a:ext cx="4415284" cy="38876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животноводства, переработки и реализации продукции животноводства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растениеводства, переработки и реализации продукции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малых форм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хозяйствования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консультационного, информационного и научного обеспечения сельскохозяйственных товаропроизводителей и сельского населения, повышение кадрового потенциала в сельском хозяйстве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комитет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Администрации муниципального района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54478"/>
              </p:ext>
            </p:extLst>
          </p:nvPr>
        </p:nvGraphicFramePr>
        <p:xfrm>
          <a:off x="4788025" y="1743241"/>
          <a:ext cx="3274887" cy="190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29"/>
                <a:gridCol w="1091629"/>
                <a:gridCol w="1091629"/>
              </a:tblGrid>
              <a:tr h="6692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7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902,5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4244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4245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p=15070</a:t>
            </a:r>
            <a:endParaRPr lang="ru-RU" alt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46" name="TextBox 2"/>
          <p:cNvSpPr txBox="1">
            <a:spLocks noChangeArrowheads="1"/>
          </p:cNvSpPr>
          <p:nvPr/>
        </p:nvSpPr>
        <p:spPr bwMode="auto">
          <a:xfrm>
            <a:off x="3419475" y="4059238"/>
            <a:ext cx="176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51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 комплекса </a:t>
            </a:r>
            <a:r>
              <a:rPr lang="ru-RU" alt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2014-2020 годы»</a:t>
            </a:r>
          </a:p>
        </p:txBody>
      </p:sp>
    </p:spTree>
    <p:extLst>
      <p:ext uri="{BB962C8B-B14F-4D97-AF65-F5344CB8AC3E}">
        <p14:creationId xmlns:p14="http://schemas.microsoft.com/office/powerpoint/2010/main" val="3108892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175982"/>
              </p:ext>
            </p:extLst>
          </p:nvPr>
        </p:nvGraphicFramePr>
        <p:xfrm>
          <a:off x="251520" y="830263"/>
          <a:ext cx="8568952" cy="6591201"/>
        </p:xfrm>
        <a:graphic>
          <a:graphicData uri="http://schemas.openxmlformats.org/drawingml/2006/table">
            <a:tbl>
              <a:tblPr/>
              <a:tblGrid>
                <a:gridCol w="4203789"/>
                <a:gridCol w="1196811"/>
                <a:gridCol w="847710"/>
                <a:gridCol w="1241877"/>
                <a:gridCol w="1078765"/>
              </a:tblGrid>
              <a:tr h="87376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в % 2015 году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08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категорий(в живом весе) (тонн)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351,0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9424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молока в хозяйствах всех категорий(тонн)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3215,0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3407,0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2902,0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962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яиц в хозяйствах всех категорий (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тыс.шт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0563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товарного мёда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102,9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ярмарок</a:t>
                      </a:r>
                    </a:p>
                  </a:txBody>
                  <a:tcPr marL="47627" marR="47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сбор зерна и зернобобовых культур в хозяйствах всех категорий(тонн)</a:t>
                      </a:r>
                    </a:p>
                  </a:txBody>
                  <a:tcPr marL="47627" marR="47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5768,6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5786,0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6019,0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сбор картофеля в хозяйствах всех категорий (тонн)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17048,4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19350,0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19852,6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сбор овощей в хозяйствах всех категорий(тонн)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5991,0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3932,4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льноволокна в хозяйствах всех категорий (тонн)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земельных участков, оформленных в собственность крестьянскими(фермерскими)хозяйствами)(ГА)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специалистами сельскохозяйственных организаций(%)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и переподготовка работников агропромышленного комплекса и органов местного самоуправления(чел.)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оказанных консультационных услуг(ед.)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животных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обследованных объектов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9402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95317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95318" name="TextBox 4"/>
          <p:cNvSpPr txBox="1">
            <a:spLocks noChangeArrowheads="1"/>
          </p:cNvSpPr>
          <p:nvPr/>
        </p:nvSpPr>
        <p:spPr bwMode="auto">
          <a:xfrm>
            <a:off x="0" y="0"/>
            <a:ext cx="874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агропромышленного комплекса </a:t>
            </a:r>
            <a:r>
              <a:rPr lang="ru-RU" alt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2014-2020 годы»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58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649287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отдельных категорий граждан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32060"/>
              </p:ext>
            </p:extLst>
          </p:nvPr>
        </p:nvGraphicFramePr>
        <p:xfrm>
          <a:off x="179511" y="669925"/>
          <a:ext cx="8784977" cy="5861277"/>
        </p:xfrm>
        <a:graphic>
          <a:graphicData uri="http://schemas.openxmlformats.org/drawingml/2006/table">
            <a:tbl>
              <a:tblPr/>
              <a:tblGrid>
                <a:gridCol w="447513"/>
                <a:gridCol w="4158024"/>
                <a:gridCol w="2061828"/>
                <a:gridCol w="694460"/>
                <a:gridCol w="555568"/>
                <a:gridCol w="839824"/>
                <a:gridCol w="27760"/>
              </a:tblGrid>
              <a:tr h="1037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поддержки по категориям граждан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мер социальной поддержки в денежном выражении, предоставляемый отдельной категории граждан из расчета на 1 получателя МСП в месяц 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нуждающихся, чел.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6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за счет средств федерального бюджета, всего,: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7055,9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категории граждан - всего,</a:t>
                      </a:r>
                      <a:b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жилищно-коммунальных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</a:p>
                    <a:p>
                      <a:pPr algn="l" fontAlgn="t"/>
                      <a:endParaRPr lang="ru-RU" sz="1100" b="0" i="0" u="none" strike="noStrike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 месяц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7055,9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за счет средств областного бюджета, всего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,: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Лицо, взявшее на себя обязанность осуществить погребение умершего - пособие на погребение</a:t>
                      </a:r>
                      <a:b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5277,28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 - всего,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69/365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организациям расходов по проезду детей, обучающихся в общеобразовательных учреждениях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24/42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жилищно-коммунальных услуг 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69/365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Семьи, имеющие детей - всего,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2286,4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2282,4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выплаты женщинам в связи с рождением ребенка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рублей единовременно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пособие на ребенка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ежемесячно: 200 руб. в обычном размере, 400 рублей в повышенном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2169,6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2166,4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единовременное пособие на детей одиноких матерей (отцов)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рублей единовременно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800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отдельных категорий граждан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altLang="ru-RU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51943"/>
              </p:ext>
            </p:extLst>
          </p:nvPr>
        </p:nvGraphicFramePr>
        <p:xfrm>
          <a:off x="299663" y="713177"/>
          <a:ext cx="8544674" cy="6144823"/>
        </p:xfrm>
        <a:graphic>
          <a:graphicData uri="http://schemas.openxmlformats.org/drawingml/2006/table">
            <a:tbl>
              <a:tblPr/>
              <a:tblGrid>
                <a:gridCol w="281693"/>
                <a:gridCol w="3138179"/>
                <a:gridCol w="3769158"/>
                <a:gridCol w="381460"/>
                <a:gridCol w="457894"/>
                <a:gridCol w="516290"/>
              </a:tblGrid>
              <a:tr h="100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поддержки по категориям граждан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мер социальной поддержки в денежном выражении, предоставляемый отдельной категории граждан из расчета на 1 получателя МСП в месяц 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нуждающихся, чел.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Запланировано,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503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работающие и проживающие в сельской местности - выплаты на оплату жилого помещения и коммунальных услуг, в том числе по отраслям: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8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1410,9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503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исходя из фактических расходов, но не более 1550 рублей для педагогических работников, 265 рублей - для каждого члена семьи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4031,7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8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41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единовременной материальной помощи семьям, оказавшимся в трудной жизненной ситуации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3355 руб.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единовременно: денежные выплаты в размере, не превышающем величину прожиточного минимума в расчете на душу населения, действующего на территории Новгородской области на момент обращения (единовременно один раз в календарном году); 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82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граждане -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90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государственная помощь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36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расходов по газификации домовладений </a:t>
                      </a: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319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>
          <a:xfrm>
            <a:off x="107950" y="-34424"/>
            <a:ext cx="9036050" cy="1052513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отдельных категорий граждан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altLang="ru-RU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21476"/>
              </p:ext>
            </p:extLst>
          </p:nvPr>
        </p:nvGraphicFramePr>
        <p:xfrm>
          <a:off x="161701" y="692696"/>
          <a:ext cx="8928547" cy="5824166"/>
        </p:xfrm>
        <a:graphic>
          <a:graphicData uri="http://schemas.openxmlformats.org/drawingml/2006/table">
            <a:tbl>
              <a:tblPr/>
              <a:tblGrid>
                <a:gridCol w="294349"/>
                <a:gridCol w="4335496"/>
                <a:gridCol w="2372742"/>
                <a:gridCol w="720080"/>
                <a:gridCol w="696905"/>
                <a:gridCol w="508975"/>
              </a:tblGrid>
              <a:tr h="1033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b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поддержки по категориям граждан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мер социальной поддержки в денежном выражении, предоставляемый отдельной категории граждан из расчета на 1 получателя МСП в месяц 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нуждающихся, чел.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Запланировано,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детей, нуждающихся в  санаторно-курортном лечении, до места лечения и обратно</a:t>
                      </a: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труда - всего,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8844,5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8835,5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 денежная выплата (ЕДВ, ЕДК)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8844,5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8835,5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Труженики тыла - всего,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(ЕДВ)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513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труда субъекта Российской Федерации (ветераны труда Новгородской области) - всего,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7522,6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7508,5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(ЕДВ, ЕДК)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7522,6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7508,5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Реабилитированные лица и лица, признанные пострадавшими от политических репрессий - всего,  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(ЕДВ, ЕДК)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08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отдельным категориям граждан по бесплатному зубопротезированию, приобретению проездных билетов на проезд городским и пригородным транспортом и проезду на автомобильном транспорте межмуниципального сообщения на территории области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607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946150"/>
          </a:xfrm>
        </p:spPr>
        <p:txBody>
          <a:bodyPr/>
          <a:lstStyle/>
          <a:p>
            <a:pPr algn="ctr">
              <a:defRPr/>
            </a:pP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муниципального района по разделу «Общегосударственные вопросы» за 2016 год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86075" y="3494088"/>
          <a:ext cx="4705350" cy="2944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550"/>
                <a:gridCol w="997800"/>
              </a:tblGrid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Общегосударственные вопросы – всего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26074.1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  том числе по подразделам: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3047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высшего должностного лица субъекта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1168.0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17662.1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2932.7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Резервные фонды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Другие общегосударственные вопросы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4147.6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4571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законодательных (представительных) органов муниципальных образований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Судебная система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8.7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</a:tbl>
          </a:graphicData>
        </a:graphic>
      </p:graphicFrame>
      <p:pic>
        <p:nvPicPr>
          <p:cNvPr id="45094" name="Picture 2" descr="http://watchdogwire.wpengine.netdna-cdn.com/ohio/files/2013/05/shutterstock_18865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5063"/>
            <a:ext cx="8964612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66504"/>
              </p:ext>
            </p:extLst>
          </p:nvPr>
        </p:nvGraphicFramePr>
        <p:xfrm>
          <a:off x="250825" y="2276475"/>
          <a:ext cx="8713789" cy="4248869"/>
        </p:xfrm>
        <a:graphic>
          <a:graphicData uri="http://schemas.openxmlformats.org/drawingml/2006/table">
            <a:tbl>
              <a:tblPr/>
              <a:tblGrid>
                <a:gridCol w="5152554"/>
                <a:gridCol w="942142"/>
                <a:gridCol w="962776"/>
                <a:gridCol w="936179"/>
                <a:gridCol w="720138"/>
              </a:tblGrid>
              <a:tr h="102316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Запланировано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– всего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33041,2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31103,3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 том числе по подразделам: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58785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1372,9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1322,4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5795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21015,6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19724,3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36538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6394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4288,8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4119,8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4406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6358,2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5931,1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оборона» за 2016 год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13" y="1125538"/>
            <a:ext cx="77041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в сфере национальной обороны определяются: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28 марта 1998 года № 53-ФЗ «О воинской обязанности и военной службе»;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29 апреля 2006 года № 258 «О субвенциях на осуществление полномочий по первичному воинскому учету на территориях, где отсутствуют военные комиссариаты»;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законом от 3 марта 2008 года № 255-ОЗ «Об утверждении методики распределения субвенций между бюджетами муниципальных районов для предоставления их бюджетам поселений на осуществление государственных полномочий по первичному воинскому учету на территориях, где отсутствуют военные комиссариаты».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	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6611"/>
              </p:ext>
            </p:extLst>
          </p:nvPr>
        </p:nvGraphicFramePr>
        <p:xfrm>
          <a:off x="1331913" y="4830763"/>
          <a:ext cx="619241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79"/>
                <a:gridCol w="1100853"/>
                <a:gridCol w="1440167"/>
                <a:gridCol w="1161423"/>
                <a:gridCol w="782793"/>
              </a:tblGrid>
              <a:tr h="944892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подраздел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15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вневойсковая подготовка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88" y="333375"/>
            <a:ext cx="8785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Расходы из бюджета муниципального района по разделу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Национальная безопасность и правоохранительная деятельность за 2016 год</a:t>
            </a:r>
          </a:p>
        </p:txBody>
      </p:sp>
      <p:pic>
        <p:nvPicPr>
          <p:cNvPr id="48131" name="Picture 6" descr="http://cs621927.vk.me/v621927726/345fe/sX2qmkCHf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628775"/>
            <a:ext cx="5514975" cy="5157788"/>
          </a:xfrm>
          <a:noFill/>
        </p:spPr>
      </p:pic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395288" y="1700213"/>
            <a:ext cx="30241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Бюджетные ассигнования направлены на мероприятия по предупреждению и ликвидации последствий чрезвычайных ситуаций и стихийных бедствий, содержания единой диспетчерской службы района 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– 767,5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Федеральные, региональные и местные налоги</a:t>
            </a:r>
          </a:p>
        </p:txBody>
      </p:sp>
      <p:grpSp>
        <p:nvGrpSpPr>
          <p:cNvPr id="24579" name="Organization Chart 18"/>
          <p:cNvGrpSpPr>
            <a:grpSpLocks noChangeAspect="1"/>
          </p:cNvGrpSpPr>
          <p:nvPr/>
        </p:nvGrpSpPr>
        <p:grpSpPr bwMode="auto">
          <a:xfrm>
            <a:off x="195263" y="2057400"/>
            <a:ext cx="8240712" cy="4395788"/>
            <a:chOff x="269" y="996"/>
            <a:chExt cx="2884" cy="717"/>
          </a:xfrm>
        </p:grpSpPr>
        <p:cxnSp>
          <p:nvCxnSpPr>
            <p:cNvPr id="24581" name="_s2052"/>
            <p:cNvCxnSpPr>
              <a:cxnSpLocks noChangeShapeType="1"/>
            </p:cNvCxnSpPr>
            <p:nvPr/>
          </p:nvCxnSpPr>
          <p:spPr bwMode="auto">
            <a:xfrm rot="5400000" flipH="1" flipV="1">
              <a:off x="2698" y="1228"/>
              <a:ext cx="46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2" name="_s2053"/>
            <p:cNvCxnSpPr>
              <a:cxnSpLocks noChangeShapeType="1"/>
            </p:cNvCxnSpPr>
            <p:nvPr/>
          </p:nvCxnSpPr>
          <p:spPr bwMode="auto">
            <a:xfrm flipV="1">
              <a:off x="1713" y="1212"/>
              <a:ext cx="0" cy="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3" name="_s2054"/>
            <p:cNvCxnSpPr>
              <a:cxnSpLocks noChangeShapeType="1"/>
            </p:cNvCxnSpPr>
            <p:nvPr/>
          </p:nvCxnSpPr>
          <p:spPr bwMode="auto">
            <a:xfrm rot="5400000" flipH="1" flipV="1">
              <a:off x="678" y="1235"/>
              <a:ext cx="50" cy="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_s2055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2197" y="607"/>
              <a:ext cx="36" cy="1012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_s2056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1693" y="1111"/>
              <a:ext cx="36" cy="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_s2057"/>
            <p:cNvCxnSpPr>
              <a:cxnSpLocks noChangeShapeType="1"/>
              <a:endCxn id="24587" idx="2"/>
            </p:cNvCxnSpPr>
            <p:nvPr/>
          </p:nvCxnSpPr>
          <p:spPr bwMode="auto">
            <a:xfrm rot="-5400000">
              <a:off x="1189" y="611"/>
              <a:ext cx="36" cy="100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_s2058"/>
            <p:cNvSpPr>
              <a:spLocks noChangeArrowheads="1"/>
            </p:cNvSpPr>
            <p:nvPr/>
          </p:nvSpPr>
          <p:spPr bwMode="auto">
            <a:xfrm>
              <a:off x="1277" y="996"/>
              <a:ext cx="864" cy="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100" b="1">
                  <a:solidFill>
                    <a:schemeClr val="tx1"/>
                  </a:solidFill>
                  <a:latin typeface="Arial" panose="020B0604020202020204" pitchFamily="34" charset="0"/>
                </a:rPr>
                <a:t>ВИДЫ НАЛОГОВ</a:t>
              </a:r>
            </a:p>
          </p:txBody>
        </p:sp>
        <p:sp>
          <p:nvSpPr>
            <p:cNvPr id="6" name="_s2059"/>
            <p:cNvSpPr>
              <a:spLocks noChangeArrowheads="1"/>
            </p:cNvSpPr>
            <p:nvPr/>
          </p:nvSpPr>
          <p:spPr bwMode="auto">
            <a:xfrm>
              <a:off x="273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ФЕДЕРАЛЬНЫЕ</a:t>
              </a:r>
            </a:p>
          </p:txBody>
        </p:sp>
        <p:sp>
          <p:nvSpPr>
            <p:cNvPr id="7" name="_s2060"/>
            <p:cNvSpPr>
              <a:spLocks noChangeArrowheads="1"/>
            </p:cNvSpPr>
            <p:nvPr/>
          </p:nvSpPr>
          <p:spPr bwMode="auto">
            <a:xfrm>
              <a:off x="1281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РЕГИОНАЛЬНЫЕ</a:t>
              </a:r>
            </a:p>
          </p:txBody>
        </p:sp>
        <p:sp>
          <p:nvSpPr>
            <p:cNvPr id="8" name="_s2061"/>
            <p:cNvSpPr>
              <a:spLocks noChangeArrowheads="1"/>
            </p:cNvSpPr>
            <p:nvPr/>
          </p:nvSpPr>
          <p:spPr bwMode="auto">
            <a:xfrm>
              <a:off x="2289" y="1131"/>
              <a:ext cx="864" cy="74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МЕСТНЫЕ</a:t>
              </a:r>
            </a:p>
          </p:txBody>
        </p:sp>
        <p:sp>
          <p:nvSpPr>
            <p:cNvPr id="27663" name="_s2062"/>
            <p:cNvSpPr>
              <a:spLocks noChangeArrowheads="1"/>
            </p:cNvSpPr>
            <p:nvPr/>
          </p:nvSpPr>
          <p:spPr bwMode="auto">
            <a:xfrm>
              <a:off x="269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 всей территории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прибыль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доходы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Акцизы.</a:t>
              </a:r>
            </a:p>
          </p:txBody>
        </p:sp>
        <p:sp>
          <p:nvSpPr>
            <p:cNvPr id="27664" name="_s2063"/>
            <p:cNvSpPr>
              <a:spLocks noChangeArrowheads="1"/>
            </p:cNvSpPr>
            <p:nvPr/>
          </p:nvSpPr>
          <p:spPr bwMode="auto">
            <a:xfrm>
              <a:off x="1281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Законами субъектов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обязательных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 субъектов РФ,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Транспортный налог.</a:t>
              </a:r>
            </a:p>
          </p:txBody>
        </p:sp>
        <p:sp>
          <p:nvSpPr>
            <p:cNvPr id="27665" name="_s2064"/>
            <p:cNvSpPr>
              <a:spLocks noChangeArrowheads="1"/>
            </p:cNvSpPr>
            <p:nvPr/>
          </p:nvSpPr>
          <p:spPr bwMode="auto">
            <a:xfrm>
              <a:off x="2289" y="1251"/>
              <a:ext cx="863" cy="46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Нормативными актами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представительных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Органов 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Земельный налог;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288" y="703263"/>
            <a:ext cx="80375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– обязательный, индивидуально безвозмездный платеж, взимаемый с организаций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физических лиц в форме отчуждения принадлежащих им на праве собственности,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491412" cy="1905000"/>
          </a:xfrm>
        </p:spPr>
        <p:txBody>
          <a:bodyPr/>
          <a:lstStyle/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экономика» за 2016 год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1638" y="692150"/>
            <a:ext cx="7145337" cy="2308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средства: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 имуществом в Шимском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2014-2020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232,4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;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содержание автомобильных дорог  и инженерных сооружений на них вне границ населенных пунктов в границах муниципального района 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дорожные фонды)  в 2015 году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3521,9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  реализацию мероприятий  по  программе «Обеспечение экономического развития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2014-2020 годы» -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662,0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 </a:t>
            </a:r>
          </a:p>
        </p:txBody>
      </p:sp>
      <p:pic>
        <p:nvPicPr>
          <p:cNvPr id="49156" name="Picture 5" descr="http://i.obozrevatel.ua/2/1557647/704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17113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http://fxstock.ru/uploads/2014-08/1408563122_Ekonomika-zomboyashik-ne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6922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 descr="http://nacontrol.ru/images/stories/sh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16922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1" descr="http://mosreg.ru/upload/iblock/63e/6small1224592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6748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68044"/>
              </p:ext>
            </p:extLst>
          </p:nvPr>
        </p:nvGraphicFramePr>
        <p:xfrm>
          <a:off x="1908175" y="3189288"/>
          <a:ext cx="6904037" cy="348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85"/>
                <a:gridCol w="1296204"/>
                <a:gridCol w="1296204"/>
                <a:gridCol w="1484274"/>
                <a:gridCol w="1027070"/>
              </a:tblGrid>
              <a:tr h="8231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anchor="ctr" horzOverflow="overflow"/>
                </a:tc>
              </a:tr>
              <a:tr h="5182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рыболовство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  <a:tr h="5182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  <a:tr h="9451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  <a:tr h="6751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4551,1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4536,2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750" y="333375"/>
            <a:ext cx="9001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</a:t>
            </a:r>
          </a:p>
          <a:p>
            <a:pPr algn="ctr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Жилищно-коммунальное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хозяйство за 2016 год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7164388" y="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56103"/>
              </p:ext>
            </p:extLst>
          </p:nvPr>
        </p:nvGraphicFramePr>
        <p:xfrm>
          <a:off x="1890713" y="4432300"/>
          <a:ext cx="5435600" cy="131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58"/>
                <a:gridCol w="1146035"/>
                <a:gridCol w="1152023"/>
                <a:gridCol w="1000675"/>
                <a:gridCol w="889109"/>
              </a:tblGrid>
              <a:tr h="7314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</a:tr>
              <a:tr h="5790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</a:tr>
            </a:tbl>
          </a:graphicData>
        </a:graphic>
      </p:graphicFrame>
      <p:pic>
        <p:nvPicPr>
          <p:cNvPr id="47140" name="Picture 37" descr="http://oz-nks3.ru/upload/iblock/681/681c61a65fbe3614b66ea4ac4ff35c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3300"/>
            <a:ext cx="87137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1" name="Прямоугольник 4"/>
          <p:cNvSpPr>
            <a:spLocks noChangeArrowheads="1"/>
          </p:cNvSpPr>
          <p:nvPr/>
        </p:nvSpPr>
        <p:spPr bwMode="auto">
          <a:xfrm>
            <a:off x="3635375" y="1628775"/>
            <a:ext cx="1925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5443,8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1296987"/>
          </a:xfrm>
        </p:spPr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2" descr="http://www.ceide-fsm.com/wp-content/uploads/2013/11/68583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50825" y="549275"/>
            <a:ext cx="8785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 за 2016 год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29114"/>
              </p:ext>
            </p:extLst>
          </p:nvPr>
        </p:nvGraphicFramePr>
        <p:xfrm>
          <a:off x="755577" y="2564903"/>
          <a:ext cx="8388424" cy="4101163"/>
        </p:xfrm>
        <a:graphic>
          <a:graphicData uri="http://schemas.openxmlformats.org/drawingml/2006/table">
            <a:tbl>
              <a:tblPr/>
              <a:tblGrid>
                <a:gridCol w="2484511"/>
                <a:gridCol w="1460838"/>
                <a:gridCol w="1993418"/>
                <a:gridCol w="1499915"/>
                <a:gridCol w="949742"/>
              </a:tblGrid>
              <a:tr h="108520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98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61704,0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61020,2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58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69517,1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68899,6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12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600,8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511,0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89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239,8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92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образованию: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132065,1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130670,6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25" name="TextBox 2"/>
          <p:cNvSpPr txBox="1">
            <a:spLocks noChangeArrowheads="1"/>
          </p:cNvSpPr>
          <p:nvPr/>
        </p:nvSpPr>
        <p:spPr bwMode="auto">
          <a:xfrm>
            <a:off x="4859338" y="1773238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Удельный вес отрасли образования в расходах – 50,4%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51203" name="Picture 2" descr="http://politeka.net/wp-content/uploads/2015/02/Bankoboev.Ru_kinoplenka_na_kasse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258888" y="623888"/>
            <a:ext cx="72009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«Культура, кинематография» за 2016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94443"/>
              </p:ext>
            </p:extLst>
          </p:nvPr>
        </p:nvGraphicFramePr>
        <p:xfrm>
          <a:off x="1474788" y="4508500"/>
          <a:ext cx="6985000" cy="1742579"/>
        </p:xfrm>
        <a:graphic>
          <a:graphicData uri="http://schemas.openxmlformats.org/drawingml/2006/table">
            <a:tbl>
              <a:tblPr/>
              <a:tblGrid>
                <a:gridCol w="1482530"/>
                <a:gridCol w="1389169"/>
                <a:gridCol w="1940337"/>
                <a:gridCol w="1380851"/>
                <a:gridCol w="792113"/>
              </a:tblGrid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24331,2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23120,4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375" y="333375"/>
            <a:ext cx="712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Социальная политика» за 2016 год</a:t>
            </a:r>
          </a:p>
        </p:txBody>
      </p:sp>
      <p:pic>
        <p:nvPicPr>
          <p:cNvPr id="52227" name="Picture 4" descr="http://ic.pics.livejournal.com/orionplus/73979274/23894/23894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13100"/>
            <a:ext cx="5113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73377"/>
              </p:ext>
            </p:extLst>
          </p:nvPr>
        </p:nvGraphicFramePr>
        <p:xfrm>
          <a:off x="179388" y="1484313"/>
          <a:ext cx="6696075" cy="2950993"/>
        </p:xfrm>
        <a:graphic>
          <a:graphicData uri="http://schemas.openxmlformats.org/drawingml/2006/table">
            <a:tbl>
              <a:tblPr/>
              <a:tblGrid>
                <a:gridCol w="2592105"/>
                <a:gridCol w="935993"/>
                <a:gridCol w="1319133"/>
                <a:gridCol w="912851"/>
                <a:gridCol w="935993"/>
              </a:tblGrid>
              <a:tr h="70211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объем, тыс. руб.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53196,0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51910,1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884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том числе по подразделам: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пенсионное обеспечение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862,9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862,9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195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социальное обеспечение населения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35469,1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34270,3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охрана семьи и детства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14240,5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14163,0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7335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другие вопросы в области социальной политики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2623,5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2613,9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Расходы в расчете на душу населения в 2016 году</a:t>
            </a:r>
            <a:b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alt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67737" cy="4922837"/>
          </a:xfrm>
        </p:spPr>
        <p:txBody>
          <a:bodyPr rtlCol="0">
            <a:normAutofit fontScale="25000" lnSpcReduction="20000"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 </a:t>
            </a:r>
            <a:r>
              <a:rPr lang="ru-RU" altLang="ru-RU" sz="7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Шимского</a:t>
            </a:r>
            <a:r>
              <a:rPr lang="ru-RU" alt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01.01.2017 - 11546 человек</a:t>
            </a: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4800" b="1" dirty="0" smtClean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муниципального района 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–                                                   2693,86 рублей в год , 224,48 рублей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5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 в расчете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471,48 рублей в год  39,29 рублей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образование  в расчете на одного жителя -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11317,39 рублей в год , 943,12 рубля в месяц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культуру и кинематографию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2002,46  рублей в год , 166,87 рубля в месяц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политику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4495,94 рублей в год , 374,66 рубля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физкультуру и спорт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38,21 рублей в год , 3,18 рубля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4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rgbClr val="0070C0"/>
                </a:solidFill>
              </a:rPr>
              <a:t>Динамика расходов бюджета муниципального района общегосударственные вопросы за 2016 год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/>
            </a:r>
            <a:br>
              <a:rPr lang="ru-RU" altLang="ru-RU" sz="1800" b="1" dirty="0" smtClean="0">
                <a:solidFill>
                  <a:srgbClr val="0070C0"/>
                </a:solidFill>
              </a:rPr>
            </a:br>
            <a:endParaRPr lang="ru-RU" alt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40733424"/>
              </p:ext>
            </p:extLst>
          </p:nvPr>
        </p:nvGraphicFramePr>
        <p:xfrm>
          <a:off x="0" y="1046163"/>
          <a:ext cx="909320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44" name="Рисунок 7" descr="http://zakupki223.ru/wp-content/uploads/2013/07/i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32338"/>
            <a:ext cx="26289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0"/>
            <a:ext cx="10655300" cy="668655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муниципального района по разделу «Национальная</a:t>
            </a:r>
            <a:br>
              <a:rPr lang="ru-RU" alt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безопасность и правоохранительная деятельность» за 2016 год</a:t>
            </a: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18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03294950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rgbClr val="0070C0"/>
                </a:solidFill>
              </a:rPr>
              <a:t>Динамика расходов бюджета муниципального района  на национальную экономику за 2016 год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/>
            </a:r>
            <a:br>
              <a:rPr lang="ru-RU" altLang="ru-RU" sz="1800" b="1" dirty="0" smtClean="0">
                <a:solidFill>
                  <a:srgbClr val="0070C0"/>
                </a:solidFill>
              </a:rPr>
            </a:br>
            <a:endParaRPr lang="ru-RU" alt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69389257"/>
              </p:ext>
            </p:extLst>
          </p:nvPr>
        </p:nvGraphicFramePr>
        <p:xfrm>
          <a:off x="-11113" y="1031875"/>
          <a:ext cx="9093201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9396" name="Рисунок 6" descr="http://www.chequer.ru/uploads/posts/2009-04/1239279880_russia5714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52963"/>
            <a:ext cx="25574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553201" cy="914400"/>
          </a:xfrm>
        </p:spPr>
        <p:txBody>
          <a:bodyPr/>
          <a:lstStyle/>
          <a:p>
            <a:r>
              <a:rPr lang="ru-RU" altLang="ru-RU" sz="2400" dirty="0" smtClean="0"/>
              <a:t>Динамика расходов бюджета муниципального района  на жилищно-коммунальное хозяйство за 2016 год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graphicFrame>
        <p:nvGraphicFramePr>
          <p:cNvPr id="5837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92728433"/>
              </p:ext>
            </p:extLst>
          </p:nvPr>
        </p:nvGraphicFramePr>
        <p:xfrm>
          <a:off x="1421606" y="1628800"/>
          <a:ext cx="6911975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1" name="Лист" r:id="rId4" imgW="9220200" imgH="5876806" progId="Excel.Sheet.8">
                  <p:embed/>
                </p:oleObj>
              </mc:Choice>
              <mc:Fallback>
                <p:oleObj name="Лист" r:id="rId4" imgW="9220200" imgH="5876806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06" y="1628800"/>
                        <a:ext cx="6911975" cy="440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Рисунок 5" descr="http://misanec.ru/wp-content/uploads/2016/03/2652e4f3f4eeaac6c8dccf3cbd4488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843213" cy="2205037"/>
          </a:xfrm>
          <a:prstGeom prst="rect">
            <a:avLst/>
          </a:prstGeom>
          <a:solidFill>
            <a:srgbClr val="99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22250"/>
            <a:ext cx="7850187" cy="17160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Доходы, формирующие муниципальный дорожный фонд 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299788"/>
              </p:ext>
            </p:extLst>
          </p:nvPr>
        </p:nvGraphicFramePr>
        <p:xfrm>
          <a:off x="4932363" y="5353050"/>
          <a:ext cx="33115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69"/>
                <a:gridCol w="1583656"/>
              </a:tblGrid>
              <a:tr h="7395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2016 год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год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4544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188" y="1628775"/>
            <a:ext cx="360045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/>
              <a:t>Акцизы на нефтепродукты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59338" y="1628775"/>
            <a:ext cx="338455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/>
              <a:t>Поступление в виде </a:t>
            </a:r>
          </a:p>
          <a:p>
            <a:pPr eaLnBrk="1" hangingPunct="1">
              <a:defRPr/>
            </a:pPr>
            <a:r>
              <a:rPr lang="ru-RU" altLang="ru-RU" sz="1600" b="1" dirty="0" smtClean="0"/>
              <a:t>субсидий, субвенций из</a:t>
            </a:r>
          </a:p>
          <a:p>
            <a:pPr eaLnBrk="1" hangingPunct="1">
              <a:defRPr/>
            </a:pPr>
            <a:r>
              <a:rPr lang="ru-RU" altLang="ru-RU" sz="1600" b="1" dirty="0" smtClean="0"/>
              <a:t> бюджетов бюджетной </a:t>
            </a:r>
          </a:p>
          <a:p>
            <a:pPr eaLnBrk="1" hangingPunct="1">
              <a:defRPr/>
            </a:pPr>
            <a:r>
              <a:rPr lang="ru-RU" altLang="ru-RU" sz="1600" b="1" dirty="0" smtClean="0"/>
              <a:t>системы Российской</a:t>
            </a:r>
          </a:p>
          <a:p>
            <a:pPr eaLnBrk="1" hangingPunct="1">
              <a:defRPr/>
            </a:pPr>
            <a:r>
              <a:rPr lang="ru-RU" altLang="ru-RU" sz="1600" b="1" dirty="0" smtClean="0"/>
              <a:t> Федерации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4213" y="3429000"/>
            <a:ext cx="3527425" cy="1728788"/>
          </a:xfrm>
          <a:prstGeom prst="rect">
            <a:avLst/>
          </a:prstGeom>
          <a:solidFill>
            <a:srgbClr val="38C8A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Государственная пошлина за выдачу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уполномоченным органом местного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самоуправления специального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разрешения на движение по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автомобильным дорогам транспортных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средств, осуществляющих перевозки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опасных, тяжеловесных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и (или) крупногабаритных грузов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932363" y="3500438"/>
            <a:ext cx="3384550" cy="1657350"/>
          </a:xfrm>
          <a:prstGeom prst="rect">
            <a:avLst/>
          </a:prstGeom>
          <a:solidFill>
            <a:srgbClr val="029075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Плата в счет возмещения вреда,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причиненного автомобильным дорогам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общего пользования местного значения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транспортными средствами,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осуществляющими перевозки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тяжеловесных и (или) крупногабаритных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грузов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635375" y="2349500"/>
            <a:ext cx="1728788" cy="15113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Решение Думы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endParaRPr lang="ru-RU" altLang="ru-RU" sz="12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района от 25.11.2015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№ 30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56444" y="5796380"/>
            <a:ext cx="3382962" cy="36036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Муниципальный дорожный фонд</a:t>
            </a:r>
          </a:p>
        </p:txBody>
      </p:sp>
      <p:sp>
        <p:nvSpPr>
          <p:cNvPr id="25632" name="Line 11"/>
          <p:cNvSpPr>
            <a:spLocks noChangeShapeType="1"/>
          </p:cNvSpPr>
          <p:nvPr/>
        </p:nvSpPr>
        <p:spPr bwMode="auto">
          <a:xfrm>
            <a:off x="4284663" y="5976938"/>
            <a:ext cx="431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77892990"/>
              </p:ext>
            </p:extLst>
          </p:nvPr>
        </p:nvGraphicFramePr>
        <p:xfrm>
          <a:off x="1539875" y="1052513"/>
          <a:ext cx="7253288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0" name="Лист" r:id="rId4" imgW="7267575" imgH="5029200" progId="Excel.Sheet.8">
                  <p:embed/>
                </p:oleObj>
              </mc:Choice>
              <mc:Fallback>
                <p:oleObj name="Лист" r:id="rId4" imgW="7267575" imgH="502920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1052513"/>
                        <a:ext cx="7253288" cy="501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015287" cy="5492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на образование за 2016 год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69281687"/>
              </p:ext>
            </p:extLst>
          </p:nvPr>
        </p:nvGraphicFramePr>
        <p:xfrm>
          <a:off x="468313" y="1277938"/>
          <a:ext cx="8207375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4" name="Лист" r:id="rId4" imgW="9163050" imgH="4876681" progId="Excel.Sheet.8">
                  <p:embed/>
                </p:oleObj>
              </mc:Choice>
              <mc:Fallback>
                <p:oleObj name="Лист" r:id="rId4" imgW="9163050" imgH="4876681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77938"/>
                        <a:ext cx="8207375" cy="436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8015287" cy="865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Динамика расходов на культуру, кинематографию за 2016 год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851920" y="1700808"/>
            <a:ext cx="79208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TextBox 4"/>
          <p:cNvSpPr txBox="1">
            <a:spLocks noChangeArrowheads="1"/>
          </p:cNvSpPr>
          <p:nvPr/>
        </p:nvSpPr>
        <p:spPr bwMode="auto">
          <a:xfrm rot="1235815">
            <a:off x="3738067" y="1231026"/>
            <a:ext cx="108887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10,7 %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6326" name="Рисунок 8" descr="http://ingrusteatr.ru/images/main11455356-6200bc307805e36a2e6ab4374d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27717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Динамика расходов бюджета муниципального района на социальную политику за 2016 год</a:t>
            </a:r>
          </a:p>
        </p:txBody>
      </p:sp>
      <p:pic>
        <p:nvPicPr>
          <p:cNvPr id="57350" name="Рисунок 3" descr="http://ocdod.ucoz.ru/1111112015/SOCPED/grazhdanskoe-obshhe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3825"/>
            <a:ext cx="313213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9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53526443"/>
              </p:ext>
            </p:extLst>
          </p:nvPr>
        </p:nvGraphicFramePr>
        <p:xfrm>
          <a:off x="590550" y="1490663"/>
          <a:ext cx="5989638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7" name="Лист" r:id="rId5" imgW="6200775" imgH="4305181" progId="Excel.Sheet.8">
                  <p:embed/>
                </p:oleObj>
              </mc:Choice>
              <mc:Fallback>
                <p:oleObj name="Лист" r:id="rId5" imgW="6200775" imgH="4305181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490663"/>
                        <a:ext cx="5989638" cy="415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rgbClr val="0070C0"/>
                </a:solidFill>
              </a:rPr>
              <a:t>Динамика расходов бюджета муниципального района  на физическую культуру и спорт за 2016 год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/>
            </a:r>
            <a:br>
              <a:rPr lang="ru-RU" altLang="ru-RU" sz="1800" b="1" dirty="0" smtClean="0">
                <a:solidFill>
                  <a:srgbClr val="0070C0"/>
                </a:solidFill>
              </a:rPr>
            </a:br>
            <a:endParaRPr lang="ru-RU" alt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0419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28218197"/>
              </p:ext>
            </p:extLst>
          </p:nvPr>
        </p:nvGraphicFramePr>
        <p:xfrm>
          <a:off x="1692275" y="1700213"/>
          <a:ext cx="6894513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9" name="Лист" r:id="rId4" imgW="8934450" imgH="5867519" progId="Excel.Sheet.8">
                  <p:embed/>
                </p:oleObj>
              </mc:Choice>
              <mc:Fallback>
                <p:oleObj name="Лист" r:id="rId4" imgW="8934450" imgH="5867519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00213"/>
                        <a:ext cx="6894513" cy="452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0" name="Рисунок 2" descr="молодежь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4652963"/>
            <a:ext cx="2720976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3" descr="спорт 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000125"/>
            <a:ext cx="24653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Дефицит(-)/Профицит бюджета муниципального района за 2016 год</a:t>
            </a:r>
          </a:p>
        </p:txBody>
      </p:sp>
      <p:graphicFrame>
        <p:nvGraphicFramePr>
          <p:cNvPr id="6349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58302413"/>
              </p:ext>
            </p:extLst>
          </p:nvPr>
        </p:nvGraphicFramePr>
        <p:xfrm>
          <a:off x="395288" y="1474788"/>
          <a:ext cx="83312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9" name="Лист" r:id="rId4" imgW="8515350" imgH="4581644" progId="Excel.Sheet.8">
                  <p:embed/>
                </p:oleObj>
              </mc:Choice>
              <mc:Fallback>
                <p:oleObj name="Лист" r:id="rId4" imgW="8515350" imgH="4581644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74788"/>
                        <a:ext cx="8331200" cy="448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2150"/>
            <a:ext cx="2312987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145016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b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29886"/>
              </p:ext>
            </p:extLst>
          </p:nvPr>
        </p:nvGraphicFramePr>
        <p:xfrm>
          <a:off x="395536" y="1484785"/>
          <a:ext cx="8424863" cy="393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591"/>
                <a:gridCol w="1296133"/>
                <a:gridCol w="1368139"/>
              </a:tblGrid>
              <a:tr h="7030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01.01.2016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01.01.2017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внутренний долг, всего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3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предоставленные из областного бюджета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2700,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банков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056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долговой нагрузки (отношение объема муниципального долга муниципального района к доходам бюджета без учета безвозмездных поступлений), 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 предоставленные из областного бюджета составляют 47,4 % в структуре долга муниципального района.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3206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3888"/>
            <a:ext cx="7634287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 smtClean="0">
                <a:solidFill>
                  <a:schemeClr val="accent4">
                    <a:lumMod val="50000"/>
                  </a:schemeClr>
                </a:solidFill>
                <a:ea typeface="Microsoft JhengHei UI" panose="020B0604030504040204" pitchFamily="34" charset="-120"/>
              </a:rPr>
              <a:t>Открытые информационные ресурсы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 rot="10800000">
            <a:off x="684213" y="1628775"/>
            <a:ext cx="3527425" cy="720725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Ctr="1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Комитета финансов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Администрации 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муниципального района</a:t>
            </a: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4932362" y="1557338"/>
            <a:ext cx="3240087" cy="7921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/>
              <a:t>komfinshimsk@mail.ru</a:t>
            </a: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4356100" y="19891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684213" y="2565400"/>
            <a:ext cx="3527425" cy="719138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муниципального района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Oval 9"/>
          <p:cNvSpPr>
            <a:spLocks noChangeArrowheads="1"/>
          </p:cNvSpPr>
          <p:nvPr/>
        </p:nvSpPr>
        <p:spPr bwMode="auto">
          <a:xfrm>
            <a:off x="4932363" y="2528888"/>
            <a:ext cx="3240087" cy="863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solidFill>
                  <a:srgbClr val="333333"/>
                </a:solidFill>
                <a:latin typeface="Arial"/>
              </a:rPr>
              <a:t>upravlenie.shimsk@mail.ru</a:t>
            </a:r>
            <a:endParaRPr lang="ru-RU" altLang="ru-RU" u="sng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>
            <a:off x="4356100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684213" y="3573463"/>
            <a:ext cx="3527425" cy="576262"/>
          </a:xfrm>
          <a:prstGeom prst="rect">
            <a:avLst/>
          </a:prstGeom>
          <a:solidFill>
            <a:srgbClr val="38C8A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Официальный сайт 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района</a:t>
            </a:r>
          </a:p>
        </p:txBody>
      </p:sp>
      <p:sp>
        <p:nvSpPr>
          <p:cNvPr id="45066" name="Oval 12"/>
          <p:cNvSpPr>
            <a:spLocks noChangeArrowheads="1"/>
          </p:cNvSpPr>
          <p:nvPr/>
        </p:nvSpPr>
        <p:spPr bwMode="auto">
          <a:xfrm>
            <a:off x="5040313" y="3502025"/>
            <a:ext cx="3276600" cy="7921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http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://</a:t>
            </a:r>
            <a:r>
              <a:rPr lang="ru-RU" alt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шимский.рф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/</a:t>
            </a: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23" name="Line 13"/>
          <p:cNvSpPr>
            <a:spLocks noChangeShapeType="1"/>
          </p:cNvSpPr>
          <p:nvPr/>
        </p:nvSpPr>
        <p:spPr bwMode="auto">
          <a:xfrm>
            <a:off x="4356100" y="3860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4" name="Rectangle 14"/>
          <p:cNvSpPr>
            <a:spLocks noChangeArrowheads="1"/>
          </p:cNvSpPr>
          <p:nvPr/>
        </p:nvSpPr>
        <p:spPr bwMode="auto">
          <a:xfrm>
            <a:off x="684213" y="4797425"/>
            <a:ext cx="3527425" cy="792163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Единый портал бюджетной системы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≪Электронный бюджет≫</a:t>
            </a:r>
          </a:p>
        </p:txBody>
      </p:sp>
      <p:sp>
        <p:nvSpPr>
          <p:cNvPr id="45069" name="Oval 15"/>
          <p:cNvSpPr>
            <a:spLocks noChangeArrowheads="1"/>
          </p:cNvSpPr>
          <p:nvPr/>
        </p:nvSpPr>
        <p:spPr bwMode="auto">
          <a:xfrm>
            <a:off x="5076825" y="4724400"/>
            <a:ext cx="3240088" cy="7921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www.bus.gov.ru</a:t>
            </a:r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>
            <a:off x="4284663" y="51577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4211638" y="1905000"/>
            <a:ext cx="7207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211638" y="2852738"/>
            <a:ext cx="7207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211638" y="3789363"/>
            <a:ext cx="774700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211638" y="5072063"/>
            <a:ext cx="847725" cy="30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http://izmaylowo.vaonews.ru/wp-content/uploads/2016/03/%D0%A4%D0%BE%D1%82%D0%BE-%D1%81-%D1%81%D0%B0%D0%B9%D1%82%D0%B0-rbesson.pnzreg.r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341438"/>
            <a:ext cx="48339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179388" y="1412875"/>
            <a:ext cx="41306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мая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 в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минут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здании Администрации района будут проводиться публичные слушания по проекту решения Думы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«Об исполнении бюджета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за 2016 год».</a:t>
            </a: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назначены распоряжением Администрации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от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18.04.2017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619250" y="333375"/>
            <a:ext cx="6624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 по исполнению бюджета муниципального района за 2016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5400" dirty="0" smtClean="0">
              <a:solidFill>
                <a:schemeClr val="accent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404813"/>
            <a:ext cx="8351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Комитет финансов Администрации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Шимского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муниципального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785938"/>
            <a:ext cx="7127875" cy="4524315"/>
          </a:xfrm>
          <a:prstGeom prst="rect">
            <a:avLst/>
          </a:prstGeom>
          <a:gradFill flip="none" rotWithShape="1">
            <a:gsLst>
              <a:gs pos="16200">
                <a:srgbClr val="EAFF96"/>
              </a:gs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Новгородская область,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Шимск,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Новгородская,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Телефон/факс: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8(816)56-54857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8(816)56-54633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komfinshimsk@mail.ru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92375"/>
          </a:xfrm>
          <a:solidFill>
            <a:srgbClr val="9999FF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основной вид</a:t>
            </a:r>
            <a:br>
              <a:rPr lang="ru-RU" altLang="ru-RU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безвозмездных перечислений</a:t>
            </a:r>
            <a:br>
              <a:rPr lang="ru-RU" altLang="ru-RU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это денежные средства, перечисляемые из одного бюджета бюджетной системы Российской Федерации другому</a:t>
            </a:r>
            <a:r>
              <a:rPr lang="ru-RU" alt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alt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endParaRPr lang="ru-RU" altLang="ru-RU" sz="16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060575"/>
            <a:ext cx="4284663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 (от лат. «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Dotatio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дар, пожертвование)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(от лат. «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Subvenire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-приходить на помощь)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(от лат. «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Subsidium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-поддержка)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84663" y="2060575"/>
            <a:ext cx="4859337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без определения конкретной цели их использования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финансирование ≪переданных≫ другим публично-правовым образованиям полномочий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условиях долевого 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софинансирования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расходов других бюджетов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523875"/>
            <a:ext cx="9144000" cy="63341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    источниками финансирования дефицита бюджета.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    установленным законодательством разграничением полномочий, исполнение которых должно происходить в     очередном финансовом году за счет средств соответствующих бюджетов.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ru-RU" altLang="ru-RU" sz="2800" b="1" i="1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разделам;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ведомствам;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муниципальным программам </a:t>
            </a:r>
            <a:r>
              <a:rPr lang="ru-RU" altLang="ru-RU" sz="2800" dirty="0" err="1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72575" cy="5238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2">
                    <a:lumMod val="10000"/>
                  </a:schemeClr>
                </a:solidFill>
              </a:rPr>
              <a:t>Расходы бюджета</a:t>
            </a:r>
          </a:p>
        </p:txBody>
      </p:sp>
      <p:pic>
        <p:nvPicPr>
          <p:cNvPr id="27652" name="Picture 2" descr="D:\Documents and Settings\Admin\Рабочий стол\Новая папка\141096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исполнение бюджета для граждан за 2016 год111111111111.potx" id="{5233E5AE-23B4-4BD4-ADB5-5B69624B56C8}" vid="{8278E666-4FDC-4F89-B5CD-B4FD33BAADE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исполнение бюджета для граждан за 2016 год111111111111</Template>
  <TotalTime>1171</TotalTime>
  <Words>8523</Words>
  <Application>Microsoft Office PowerPoint</Application>
  <PresentationFormat>Экран (4:3)</PresentationFormat>
  <Paragraphs>2045</Paragraphs>
  <Slides>78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0" baseType="lpstr">
      <vt:lpstr>Легкий дым</vt:lpstr>
      <vt:lpstr>Лист</vt:lpstr>
      <vt:lpstr>Презентация PowerPoint</vt:lpstr>
      <vt:lpstr>Презентация PowerPoint</vt:lpstr>
      <vt:lpstr> Что такое «Бюджет для граждан»?</vt:lpstr>
      <vt:lpstr>Что такое бюджет? Какие бывают бюджеты?</vt:lpstr>
      <vt:lpstr>Доходы бюджета   Доходы бюджета – это безвозмездные и безвозвратные поступления денежных средств в бюджет.</vt:lpstr>
      <vt:lpstr>Федеральные, региональные и местные налоги</vt:lpstr>
      <vt:lpstr>Доходы, формирующие муниципальный дорожный фонд  (тыс.руб.)</vt:lpstr>
      <vt:lpstr> Межбюджетные трансферты – основной вид безвозмездных перечислений Межбюджетные трансферты – это денежные средства, перечисляемые из одного бюджета бюджетной системы Российской Федерации другому </vt:lpstr>
      <vt:lpstr>Презентация PowerPoint</vt:lpstr>
      <vt:lpstr>Дефицит и профицит  Доходы – Расходы = Дефицит (Профицит)</vt:lpstr>
      <vt:lpstr>Разделы классификации расходов бюджетов</vt:lpstr>
      <vt:lpstr>Презентация PowerPoint</vt:lpstr>
      <vt:lpstr>Основные параметры исполнения бюджета  Шимского  муниципального района за 2016 год                                                                                                           (в тыс. руб.)</vt:lpstr>
      <vt:lpstr> Основные показатели исполнения бюджета муниципального района по годам, тыс. руб.</vt:lpstr>
      <vt:lpstr>Исполнение доходной части бюджета муниципального района за 2016 год</vt:lpstr>
      <vt:lpstr>Структура доходов бюджета муниципального района за 2016 год   (тыс. руб.)</vt:lpstr>
      <vt:lpstr>Динамика доходов бюджета муниципального района</vt:lpstr>
      <vt:lpstr>Структура безвозмездных поступлений в бюджет муниципального района за 2016 год (в тыс. руб.)</vt:lpstr>
      <vt:lpstr>ИСПОЛНЕНИЕ РАСХОДНОЙ ЧАСТИ БЮДЖЕТА ВОЛОТОВСКОГО МУНИЦИПАЛЬНОГО РАЙОНА ПО РАЗДЕЛАМ, ПОДРАЗДЕЛАМ ЗА 2016 ГОД  </vt:lpstr>
      <vt:lpstr>Основные направления расходов бюджета муниципального района за 2016 год</vt:lpstr>
      <vt:lpstr>Динамика расходов муниципального бюджета  в 2016 году</vt:lpstr>
      <vt:lpstr>Общественно-значимые объекты, финансируемые в 2016 году из бюджета муниципального района  </vt:lpstr>
      <vt:lpstr>Сведения о фактических расходах на реализацию муниципальных программ за 2016 год                (в руб.)</vt:lpstr>
      <vt:lpstr>Презентация PowerPoint</vt:lpstr>
      <vt:lpstr>Презентация PowerPoint</vt:lpstr>
      <vt:lpstr>«Управление муниципальными финансами Шимского муниципального района на 2014-2020 годы»</vt:lpstr>
      <vt:lpstr>«Управление муниципальными финансами Шимского муниципального района на 2014-2020 годы»</vt:lpstr>
      <vt:lpstr>«Обеспечение экономического развития Шимского муниципального района на 2014-2020 годы»</vt:lpstr>
      <vt:lpstr>«Обеспечение экономического развития Шимского  муниципального района на 2014-2020 годы»</vt:lpstr>
      <vt:lpstr>«Устойчивое развитие сельских территорий   в Шимском муниципальном районе  на 2014- 2020 годы»</vt:lpstr>
      <vt:lpstr>«Устойчивое развитие сельских территорий   в Шимском муниципальном районе  на 2014- 2020 годы»</vt:lpstr>
      <vt:lpstr> </vt:lpstr>
      <vt:lpstr>«Развитие системы управления имуществом в Шимском муниципальном районе на 2014-2020 годы» </vt:lpstr>
      <vt:lpstr> </vt:lpstr>
      <vt:lpstr> </vt:lpstr>
      <vt:lpstr> </vt:lpstr>
      <vt:lpstr> </vt:lpstr>
      <vt:lpstr> </vt:lpstr>
      <vt:lpstr> </vt:lpstr>
      <vt:lpstr>«Переселение граждан, проживающих на территории Шимского муниципального района из аварийного жилищного фонда в 2015-2017 годах с учетом необходимости развития малоэтажного жилищного строительства»</vt:lpstr>
      <vt:lpstr>«Переселение граждан, проживающих на территории Шимского муниципального района из аварийного жилищного фонда в 2015-2017 годах с учетом необходимости развития малоэтажного жилищного строительства»»</vt:lpstr>
      <vt:lpstr>«Доступная среда на 2014-2016 годы»</vt:lpstr>
      <vt:lpstr>«Доступная среда на 2014-2016 годы»</vt:lpstr>
      <vt:lpstr>«Развитие культуры и туризма Шимского муниципального района на 2014-2020 годы» </vt:lpstr>
      <vt:lpstr>«Развитие культуры и туризма Шимского муниципального района на 2014-2020 годы» </vt:lpstr>
      <vt:lpstr>«Комплексные меры противодействия наркомании и зависимости от других психоактивных веществ в Шимском муниципальном районе на 2016 – 2020 годы» </vt:lpstr>
      <vt:lpstr>«Комплексные меры противодействия наркомании и зависимости от других психоактивных веществ в Шимском муниципальном районе на 2016 – 2020 годы»</vt:lpstr>
      <vt:lpstr>«Капитальный ремонт муниципального жилищного фонда Шимского муниципального района 2015-2017 годы»</vt:lpstr>
      <vt:lpstr>«Капитальный ремонт муниципального жилищного фонда Шимского муниципального района 2015-2017 годы»</vt:lpstr>
      <vt:lpstr>«Снижение рисков и смягчение последствий чрезвычайных ситуаций природного и техногенного характера в Шимском муниципальном районе на 2014-2016 годы»</vt:lpstr>
      <vt:lpstr>«Снижение рисков и смягчение последствий чрезвычайных ситуаций природного и техногенного характера в Шимском муниципальном районе на 2014-2016 годыы»</vt:lpstr>
      <vt:lpstr> </vt:lpstr>
      <vt:lpstr> </vt:lpstr>
      <vt:lpstr>Меры социальной поддержки отдельных категорий граждан</vt:lpstr>
      <vt:lpstr>Меры социальной поддержки отдельных категорий граждан (продолжение)</vt:lpstr>
      <vt:lpstr>Меры социальной поддержки отдельных категорий граждан (продолжение)</vt:lpstr>
      <vt:lpstr>Исполнение бюджета муниципального района по разделу «Общегосударственные вопросы» за 2016 год</vt:lpstr>
      <vt:lpstr>Презентация PowerPoint</vt:lpstr>
      <vt:lpstr>Презентация PowerPoint</vt:lpstr>
      <vt:lpstr>Расходы из бюджета муниципального района по разделу «Национальная экономика» за 2016 год</vt:lpstr>
      <vt:lpstr>Презентация PowerPoint</vt:lpstr>
      <vt:lpstr>Расходы из бюджета муниципального района по разделу «Образование»</vt:lpstr>
      <vt:lpstr>Презентация PowerPoint</vt:lpstr>
      <vt:lpstr>Презентация PowerPoint</vt:lpstr>
      <vt:lpstr>Расходы в расчете на душу населения в 2016 году </vt:lpstr>
      <vt:lpstr>Динамика расходов бюджета муниципального района общегосударственные вопросы за 2016 год </vt:lpstr>
      <vt:lpstr>Динамика расходов бюджета муниципального района по разделу «Национальная  безопасность и правоохранительная деятельность» за 2016 год </vt:lpstr>
      <vt:lpstr>Динамика расходов бюджета муниципального района  на национальную экономику за 2016 год </vt:lpstr>
      <vt:lpstr>Динамика расходов бюджета муниципального района  на жилищно-коммунальное хозяйство за 2016 год </vt:lpstr>
      <vt:lpstr> Динамика расходов на образование за 2016 год </vt:lpstr>
      <vt:lpstr>Динамика расходов на культуру, кинематографию за 2016 год</vt:lpstr>
      <vt:lpstr>Динамика расходов бюджета муниципального района на социальную политику за 2016 год</vt:lpstr>
      <vt:lpstr>Динамика расходов бюджета муниципального района  на физическую культуру и спорт за 2016 год </vt:lpstr>
      <vt:lpstr>Дефицит(-)/Профицит бюджета муниципального района за 2016 год</vt:lpstr>
      <vt:lpstr>Муниципальный долг  Шимского муниципального района  </vt:lpstr>
      <vt:lpstr>Открытые информационные ресурсы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Герасимова Ирина Сергеевна</dc:creator>
  <cp:lastModifiedBy>Serova</cp:lastModifiedBy>
  <cp:revision>143</cp:revision>
  <cp:lastPrinted>2017-05-24T12:31:26Z</cp:lastPrinted>
  <dcterms:created xsi:type="dcterms:W3CDTF">2017-04-07T08:11:03Z</dcterms:created>
  <dcterms:modified xsi:type="dcterms:W3CDTF">2017-06-08T09:41:33Z</dcterms:modified>
</cp:coreProperties>
</file>