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notesMasterIdLst>
    <p:notesMasterId r:id="rId73"/>
  </p:notesMasterIdLst>
  <p:sldIdLst>
    <p:sldId id="256" r:id="rId2"/>
    <p:sldId id="314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315" r:id="rId13"/>
    <p:sldId id="270" r:id="rId14"/>
    <p:sldId id="316" r:id="rId15"/>
    <p:sldId id="317" r:id="rId16"/>
    <p:sldId id="310" r:id="rId17"/>
    <p:sldId id="318" r:id="rId18"/>
    <p:sldId id="288" r:id="rId19"/>
    <p:sldId id="269" r:id="rId20"/>
    <p:sldId id="286" r:id="rId21"/>
    <p:sldId id="276" r:id="rId22"/>
    <p:sldId id="319" r:id="rId23"/>
    <p:sldId id="311" r:id="rId24"/>
    <p:sldId id="312" r:id="rId25"/>
    <p:sldId id="313" r:id="rId26"/>
    <p:sldId id="324" r:id="rId27"/>
    <p:sldId id="325" r:id="rId28"/>
    <p:sldId id="330" r:id="rId29"/>
    <p:sldId id="331" r:id="rId30"/>
    <p:sldId id="332" r:id="rId31"/>
    <p:sldId id="333" r:id="rId32"/>
    <p:sldId id="335" r:id="rId33"/>
    <p:sldId id="336" r:id="rId34"/>
    <p:sldId id="337" r:id="rId35"/>
    <p:sldId id="338" r:id="rId36"/>
    <p:sldId id="343" r:id="rId37"/>
    <p:sldId id="344" r:id="rId38"/>
    <p:sldId id="345" r:id="rId39"/>
    <p:sldId id="346" r:id="rId40"/>
    <p:sldId id="347" r:id="rId41"/>
    <p:sldId id="348" r:id="rId42"/>
    <p:sldId id="363" r:id="rId43"/>
    <p:sldId id="364" r:id="rId44"/>
    <p:sldId id="365" r:id="rId45"/>
    <p:sldId id="366" r:id="rId46"/>
    <p:sldId id="358" r:id="rId47"/>
    <p:sldId id="359" r:id="rId48"/>
    <p:sldId id="361" r:id="rId49"/>
    <p:sldId id="362" r:id="rId50"/>
    <p:sldId id="291" r:id="rId51"/>
    <p:sldId id="292" r:id="rId52"/>
    <p:sldId id="299" r:id="rId53"/>
    <p:sldId id="301" r:id="rId54"/>
    <p:sldId id="298" r:id="rId55"/>
    <p:sldId id="293" r:id="rId56"/>
    <p:sldId id="294" r:id="rId57"/>
    <p:sldId id="302" r:id="rId58"/>
    <p:sldId id="273" r:id="rId59"/>
    <p:sldId id="307" r:id="rId60"/>
    <p:sldId id="308" r:id="rId61"/>
    <p:sldId id="305" r:id="rId62"/>
    <p:sldId id="278" r:id="rId63"/>
    <p:sldId id="303" r:id="rId64"/>
    <p:sldId id="304" r:id="rId65"/>
    <p:sldId id="277" r:id="rId66"/>
    <p:sldId id="306" r:id="rId67"/>
    <p:sldId id="282" r:id="rId68"/>
    <p:sldId id="321" r:id="rId69"/>
    <p:sldId id="284" r:id="rId70"/>
    <p:sldId id="309" r:id="rId71"/>
    <p:sldId id="285" r:id="rId7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66FF"/>
    <a:srgbClr val="003399"/>
    <a:srgbClr val="00FFFF"/>
    <a:srgbClr val="CCFF33"/>
    <a:srgbClr val="38C8A2"/>
    <a:srgbClr val="9999FF"/>
    <a:srgbClr val="02907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>
        <p:scale>
          <a:sx n="94" d="100"/>
          <a:sy n="94" d="100"/>
        </p:scale>
        <p:origin x="-131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20997375328157E-2"/>
          <c:y val="2.133147615277697E-2"/>
          <c:w val="0.93247900262467298"/>
          <c:h val="0.79998355477911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253612.3</c:v>
                </c:pt>
                <c:pt idx="1">
                  <c:v>290599</c:v>
                </c:pt>
                <c:pt idx="2">
                  <c:v>245367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28B-47AC-8002-A8178F649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8B-47AC-8002-A8178F649E9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246192.4</c:v>
                </c:pt>
                <c:pt idx="1">
                  <c:v>286411.40000000002</c:v>
                </c:pt>
                <c:pt idx="2">
                  <c:v>246297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528B-47AC-8002-A8178F649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33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B-47AC-8002-A8178F649E9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929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528B-47AC-8002-A8178F649E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7419.9</c:v>
                </c:pt>
                <c:pt idx="1">
                  <c:v>4187.5999999999794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8B-47AC-8002-A8178F64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5"/>
        <c:shape val="box"/>
        <c:axId val="101288192"/>
        <c:axId val="102204160"/>
        <c:axId val="0"/>
      </c:bar3DChart>
      <c:catAx>
        <c:axId val="1012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204160"/>
        <c:crossesAt val="0"/>
        <c:auto val="1"/>
        <c:lblAlgn val="ctr"/>
        <c:lblOffset val="100"/>
        <c:noMultiLvlLbl val="0"/>
      </c:catAx>
      <c:valAx>
        <c:axId val="102204160"/>
        <c:scaling>
          <c:orientation val="minMax"/>
          <c:max val="350000"/>
          <c:min val="-7000"/>
        </c:scaling>
        <c:delete val="0"/>
        <c:axPos val="l"/>
        <c:majorGridlines>
          <c:spPr>
            <a:ln w="12678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88192"/>
        <c:crosses val="autoZero"/>
        <c:crossBetween val="between"/>
        <c:majorUnit val="10000"/>
      </c:valAx>
      <c:spPr>
        <a:noFill/>
        <a:ln>
          <a:solidFill>
            <a:schemeClr val="bg2"/>
          </a:solidFill>
          <a:round/>
        </a:ln>
        <a:effectLst/>
      </c:spPr>
    </c:plotArea>
    <c:legend>
      <c:legendPos val="b"/>
      <c:layout>
        <c:manualLayout>
          <c:xMode val="edge"/>
          <c:yMode val="edge"/>
          <c:x val="0.10211120668739944"/>
          <c:y val="0.90661472194024451"/>
          <c:w val="0.89788879331260063"/>
          <c:h val="9.3385278059754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7" b="0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699.4</c:v>
                </c:pt>
                <c:pt idx="1">
                  <c:v>571.79999999999995</c:v>
                </c:pt>
                <c:pt idx="2">
                  <c:v>599.4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9456"/>
        <c:axId val="2581248"/>
        <c:axId val="113383616"/>
      </c:bar3DChart>
      <c:catAx>
        <c:axId val="25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2581248"/>
        <c:crosses val="autoZero"/>
        <c:auto val="1"/>
        <c:lblAlgn val="ctr"/>
        <c:lblOffset val="100"/>
        <c:noMultiLvlLbl val="1"/>
      </c:catAx>
      <c:valAx>
        <c:axId val="2581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579456"/>
        <c:crosses val="autoZero"/>
        <c:crossBetween val="between"/>
      </c:valAx>
      <c:serAx>
        <c:axId val="113383616"/>
        <c:scaling>
          <c:orientation val="minMax"/>
        </c:scaling>
        <c:delete val="1"/>
        <c:axPos val="b"/>
        <c:majorTickMark val="none"/>
        <c:minorTickMark val="none"/>
        <c:tickLblPos val="none"/>
        <c:crossAx val="25812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9"/>
          <c:y val="2.6474749796300209E-2"/>
          <c:w val="0.88520527084196099"/>
          <c:h val="0.6673534389839536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E0-4788-AE82-6A02A93AA734}"/>
                </c:ext>
              </c:extLst>
            </c:dLbl>
            <c:dLbl>
              <c:idx val="1"/>
              <c:layout>
                <c:manualLayout>
                  <c:x val="1.4255707561694438E-3"/>
                  <c:y val="0.33747479366872296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93458848370246E-4"/>
                  <c:y val="0.17262231995601968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721440197069321E-3"/>
                  <c:y val="0.2310849172990264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108611.4</c:v>
                </c:pt>
                <c:pt idx="1">
                  <c:v>123852.1</c:v>
                </c:pt>
                <c:pt idx="2">
                  <c:v>127814.5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647808"/>
        <c:axId val="118661888"/>
        <c:axId val="0"/>
      </c:bar3DChart>
      <c:catAx>
        <c:axId val="1186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661888"/>
        <c:crosses val="autoZero"/>
        <c:auto val="1"/>
        <c:lblAlgn val="ctr"/>
        <c:lblOffset val="100"/>
        <c:noMultiLvlLbl val="1"/>
      </c:catAx>
      <c:valAx>
        <c:axId val="118661888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96"/>
            </c:manualLayout>
          </c:layout>
          <c:overlay val="0"/>
          <c:spPr>
            <a:noFill/>
            <a:ln w="2853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solidFill>
            <a:srgbClr val="00B0F0"/>
          </a:solidFill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647808"/>
        <c:crosses val="autoZero"/>
        <c:crossBetween val="between"/>
      </c:valAx>
      <c:spPr>
        <a:solidFill>
          <a:schemeClr val="accent4">
            <a:lumMod val="60000"/>
            <a:lumOff val="40000"/>
          </a:schemeClr>
        </a:solidFill>
        <a:ln w="28530">
          <a:solidFill>
            <a:srgbClr val="0070C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30205.8</c:v>
                </c:pt>
                <c:pt idx="1">
                  <c:v>33747.300000000003</c:v>
                </c:pt>
                <c:pt idx="2">
                  <c:v>32191.7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18686080"/>
        <c:axId val="118687616"/>
        <c:axId val="2498048"/>
      </c:bar3DChart>
      <c:catAx>
        <c:axId val="1186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687616"/>
        <c:crosses val="autoZero"/>
        <c:auto val="1"/>
        <c:lblAlgn val="ctr"/>
        <c:lblOffset val="100"/>
        <c:noMultiLvlLbl val="1"/>
      </c:catAx>
      <c:valAx>
        <c:axId val="118687616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minorGridlines/>
        <c:numFmt formatCode="0.0" sourceLinked="1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686080"/>
        <c:crosses val="autoZero"/>
        <c:crossBetween val="between"/>
      </c:valAx>
      <c:serAx>
        <c:axId val="2498048"/>
        <c:scaling>
          <c:orientation val="minMax"/>
        </c:scaling>
        <c:delete val="1"/>
        <c:axPos val="b"/>
        <c:majorTickMark val="out"/>
        <c:minorTickMark val="none"/>
        <c:tickLblPos val="none"/>
        <c:crossAx val="118687616"/>
        <c:crosses val="autoZero"/>
      </c:serAx>
      <c:spPr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52535</c:v>
                </c:pt>
                <c:pt idx="1">
                  <c:v>50585.3</c:v>
                </c:pt>
                <c:pt idx="2">
                  <c:v>16029.4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760192"/>
        <c:axId val="118761728"/>
        <c:axId val="113382720"/>
      </c:bar3DChart>
      <c:catAx>
        <c:axId val="1187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761728"/>
        <c:crosses val="autoZero"/>
        <c:auto val="1"/>
        <c:lblAlgn val="ctr"/>
        <c:lblOffset val="100"/>
        <c:noMultiLvlLbl val="1"/>
      </c:catAx>
      <c:valAx>
        <c:axId val="118761728"/>
        <c:scaling>
          <c:orientation val="minMax"/>
          <c:min val="500"/>
        </c:scaling>
        <c:delete val="1"/>
        <c:axPos val="l"/>
        <c:numFmt formatCode="0.0" sourceLinked="1"/>
        <c:majorTickMark val="out"/>
        <c:minorTickMark val="none"/>
        <c:tickLblPos val="nextTo"/>
        <c:crossAx val="118760192"/>
        <c:crosses val="autoZero"/>
        <c:crossBetween val="between"/>
      </c:valAx>
      <c:serAx>
        <c:axId val="113382720"/>
        <c:scaling>
          <c:orientation val="minMax"/>
        </c:scaling>
        <c:delete val="1"/>
        <c:axPos val="b"/>
        <c:majorTickMark val="out"/>
        <c:minorTickMark val="none"/>
        <c:tickLblPos val="none"/>
        <c:crossAx val="118761728"/>
        <c:crosses val="autoZero"/>
      </c:serAx>
      <c:spPr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68720829789618"/>
          <c:y val="4.2980059355759916E-2"/>
          <c:w val="0.8393127917021036"/>
          <c:h val="0.607455356142450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362.7</c:v>
                </c:pt>
                <c:pt idx="1">
                  <c:v>366.2</c:v>
                </c:pt>
                <c:pt idx="2">
                  <c:v>463.5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6246656"/>
        <c:axId val="166293504"/>
        <c:axId val="0"/>
      </c:bar3DChart>
      <c:catAx>
        <c:axId val="1662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66293504"/>
        <c:crosses val="autoZero"/>
        <c:auto val="1"/>
        <c:lblAlgn val="ctr"/>
        <c:lblOffset val="100"/>
        <c:noMultiLvlLbl val="1"/>
      </c:catAx>
      <c:valAx>
        <c:axId val="166293504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624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666FF"/>
            </a:solidFill>
            <a:ln w="1426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7419.9</c:v>
                </c:pt>
                <c:pt idx="1">
                  <c:v>4187.6000000000004</c:v>
                </c:pt>
                <c:pt idx="2">
                  <c:v>-929.5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2269056"/>
        <c:axId val="162270592"/>
        <c:axId val="166315328"/>
      </c:bar3DChart>
      <c:catAx>
        <c:axId val="1622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2270592"/>
        <c:crosses val="autoZero"/>
        <c:auto val="1"/>
        <c:lblAlgn val="ctr"/>
        <c:lblOffset val="100"/>
        <c:noMultiLvlLbl val="1"/>
      </c:catAx>
      <c:valAx>
        <c:axId val="162270592"/>
        <c:scaling>
          <c:orientation val="minMax"/>
          <c:min val="500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2269056"/>
        <c:crosses val="autoZero"/>
        <c:crossBetween val="between"/>
      </c:valAx>
      <c:serAx>
        <c:axId val="166315328"/>
        <c:scaling>
          <c:orientation val="minMax"/>
        </c:scaling>
        <c:delete val="1"/>
        <c:axPos val="b"/>
        <c:majorTickMark val="out"/>
        <c:minorTickMark val="none"/>
        <c:tickLblPos val="none"/>
        <c:crossAx val="162270592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17454068241521E-2"/>
          <c:y val="0.10272988505747127"/>
          <c:w val="0.69815856551584898"/>
          <c:h val="0.8117816091954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</c:v>
                </c:pt>
              </c:strCache>
            </c:strRef>
          </c:tx>
          <c:spPr>
            <a:effectLst>
              <a:outerShdw blurRad="76200" dir="3180000" sx="27000" sy="27000" algn="ctr" rotWithShape="0">
                <a:schemeClr val="tx1">
                  <a:alpha val="45000"/>
                </a:schemeClr>
              </a:outerShdw>
            </a:effectLst>
          </c:spPr>
          <c:dPt>
            <c:idx val="0"/>
            <c:bubble3D val="0"/>
            <c:spPr>
              <a:solidFill>
                <a:srgbClr val="9999FF"/>
              </a:solidFill>
              <a:ln w="47268">
                <a:solidFill>
                  <a:srgbClr val="9999FF"/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47625">
                <a:contourClr>
                  <a:srgbClr val="9999F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3-49F1-AA93-7764A12E374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208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3-49F1-AA93-7764A12E374A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25208">
                <a:noFill/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83-49F1-AA93-7764A12E374A}"/>
              </c:ext>
            </c:extLst>
          </c:dPt>
          <c:dLbls>
            <c:dLbl>
              <c:idx val="0"/>
              <c:layout>
                <c:manualLayout>
                  <c:x val="0.16317662884689169"/>
                  <c:y val="-0.217680785591456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3-49F1-AA93-7764A12E374A}"/>
                </c:ext>
              </c:extLst>
            </c:dLbl>
            <c:dLbl>
              <c:idx val="1"/>
              <c:layout>
                <c:manualLayout>
                  <c:x val="0.10042376542263676"/>
                  <c:y val="1.41053489003534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83-49F1-AA93-7764A12E374A}"/>
                </c:ext>
              </c:extLst>
            </c:dLbl>
            <c:dLbl>
              <c:idx val="2"/>
              <c:layout>
                <c:manualLayout>
                  <c:x val="-0.28134066503719307"/>
                  <c:y val="7.72486197845958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83-49F1-AA93-7764A12E374A}"/>
                </c:ext>
              </c:extLst>
            </c:dLbl>
            <c:dLbl>
              <c:idx val="3"/>
              <c:layout>
                <c:manualLayout>
                  <c:x val="-7.3068090046436635E-2"/>
                  <c:y val="5.01787492080732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83-49F1-AA93-7764A12E374A}"/>
                </c:ext>
              </c:extLst>
            </c:dLbl>
            <c:dLbl>
              <c:idx val="4"/>
              <c:layout>
                <c:manualLayout>
                  <c:x val="-0.10655019685039364"/>
                  <c:y val="-6.1171825504570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83-49F1-AA93-7764A12E374A}"/>
                </c:ext>
              </c:extLst>
            </c:dLbl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53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96759.8</c:v>
                </c:pt>
                <c:pt idx="1">
                  <c:v>9363.1</c:v>
                </c:pt>
                <c:pt idx="2">
                  <c:v>139244.20000000001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83-49F1-AA93-7764A12E3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74214044297094461"/>
          <c:y val="0.7537646826404778"/>
          <c:w val="0.25629899771300535"/>
          <c:h val="0.23385002681116474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88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8-4427-8415-CCD7A00AA6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84149.1</c:v>
                </c:pt>
                <c:pt idx="1">
                  <c:v>93901.2</c:v>
                </c:pt>
                <c:pt idx="2">
                  <c:v>96759.8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8-4427-8415-CCD7A00AA6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169463.2</c:v>
                </c:pt>
                <c:pt idx="1">
                  <c:v>188355.8</c:v>
                </c:pt>
                <c:pt idx="2">
                  <c:v>139244.20000000001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9829504"/>
        <c:axId val="149831040"/>
        <c:axId val="0"/>
      </c:bar3DChart>
      <c:catAx>
        <c:axId val="1498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831040"/>
        <c:crosses val="autoZero"/>
        <c:auto val="1"/>
        <c:lblAlgn val="ctr"/>
        <c:lblOffset val="100"/>
        <c:noMultiLvlLbl val="0"/>
      </c:catAx>
      <c:valAx>
        <c:axId val="14983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82950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 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26994</c:v>
                </c:pt>
                <c:pt idx="1">
                  <c:v>109925.5</c:v>
                </c:pt>
                <c:pt idx="2">
                  <c:v>302.7</c:v>
                </c:pt>
                <c:pt idx="3">
                  <c:v>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C-432E-8D9A-3C8020103C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"/>
      </c:pieChart>
    </c:plotArea>
    <c:legend>
      <c:legendPos val="r"/>
      <c:layout/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4444444444483"/>
          <c:y val="0.25520264876175425"/>
          <c:w val="0.8402777777777779"/>
          <c:h val="0.508045445760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38C8A2"/>
              </a:solidFill>
              <a:ln w="2533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50-4E27-A868-F15250AE36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19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50-4E27-A868-F15250AE36C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50-4E27-A868-F15250AE36CB}"/>
              </c:ext>
            </c:extLst>
          </c:dPt>
          <c:dPt>
            <c:idx val="3"/>
            <c:bubble3D val="0"/>
            <c:spPr>
              <a:solidFill>
                <a:srgbClr val="38C8A2"/>
              </a:solidFill>
              <a:ln w="25190">
                <a:noFill/>
              </a:ln>
              <a:effectLst>
                <a:outerShdw blurRad="50800" dist="50800" dir="5400000" sx="136000" sy="13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1968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50-4E27-A868-F15250AE36CB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714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50-4E27-A868-F15250AE36C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28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50-4E27-A868-F15250AE36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15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50-4E27-A868-F15250AE36CB}"/>
              </c:ext>
            </c:extLst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33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50-4E27-A868-F15250AE36CB}"/>
              </c:ext>
            </c:extLst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825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A50-4E27-A868-F15250AE36CB}"/>
              </c:ext>
            </c:extLst>
          </c:dPt>
          <c:dPt>
            <c:idx val="9"/>
            <c:bubble3D val="0"/>
            <c:spPr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50-4E27-A868-F15250AE36CB}"/>
              </c:ext>
            </c:extLst>
          </c:dPt>
          <c:dLbls>
            <c:dLbl>
              <c:idx val="1"/>
              <c:layout>
                <c:manualLayout>
                  <c:x val="5.1685148731408483E-2"/>
                  <c:y val="6.02988260405549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0-4E27-A868-F15250AE36CB}"/>
                </c:ext>
              </c:extLst>
            </c:dLbl>
            <c:dLbl>
              <c:idx val="2"/>
              <c:layout>
                <c:manualLayout>
                  <c:x val="-3.4064359142607172E-2"/>
                  <c:y val="5.9186715854755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50-4E27-A868-F15250AE36CB}"/>
                </c:ext>
              </c:extLst>
            </c:dLbl>
            <c:dLbl>
              <c:idx val="6"/>
              <c:layout>
                <c:manualLayout>
                  <c:x val="8.2313367918428037E-3"/>
                  <c:y val="-0.10707885779100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50-4E27-A868-F15250AE36CB}"/>
                </c:ext>
              </c:extLst>
            </c:dLbl>
            <c:spPr>
              <a:noFill/>
              <a:ln w="252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47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Национальная оборона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Общегосударственные вопросы</c:v>
                </c:pt>
                <c:pt idx="8">
                  <c:v>Межбюджетные трансферты</c:v>
                </c:pt>
                <c:pt idx="9">
                  <c:v>Социальная политика</c:v>
                </c:pt>
                <c:pt idx="10">
                  <c:v>Обслуживание муниципального долга</c:v>
                </c:pt>
                <c:pt idx="11">
                  <c:v>Охрана окружающей среды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238.6</c:v>
                </c:pt>
                <c:pt idx="1">
                  <c:v>1183.0999999999999</c:v>
                </c:pt>
                <c:pt idx="2">
                  <c:v>4940.4000000000005</c:v>
                </c:pt>
                <c:pt idx="3">
                  <c:v>599.29999999999995</c:v>
                </c:pt>
                <c:pt idx="4">
                  <c:v>127814.39999999999</c:v>
                </c:pt>
                <c:pt idx="5">
                  <c:v>32191.7</c:v>
                </c:pt>
                <c:pt idx="6">
                  <c:v>463.5</c:v>
                </c:pt>
                <c:pt idx="7">
                  <c:v>47630.1</c:v>
                </c:pt>
                <c:pt idx="8">
                  <c:v>12506.2</c:v>
                </c:pt>
                <c:pt idx="9">
                  <c:v>16029.4</c:v>
                </c:pt>
                <c:pt idx="10">
                  <c:v>239.6</c:v>
                </c:pt>
                <c:pt idx="11">
                  <c:v>2460.3000000000002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A50-4E27-A868-F15250AE3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398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277830125552724E-2"/>
          <c:y val="6.1218099737532811E-2"/>
          <c:w val="0.32646537809204712"/>
          <c:h val="0.87116027296588006"/>
        </c:manualLayout>
      </c:layout>
      <c:overlay val="0"/>
      <c:txPr>
        <a:bodyPr/>
        <a:lstStyle/>
        <a:p>
          <a:pPr>
            <a:defRPr sz="1398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71205040988"/>
          <c:y val="6.7890945123744439E-2"/>
          <c:w val="0.81386861313868708"/>
          <c:h val="0.59691629955947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10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4579628207036142E-3"/>
                  <c:y val="-2.31387688949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7D-4995-849E-AE3D01C90E03}"/>
                </c:ext>
              </c:extLst>
            </c:dLbl>
            <c:dLbl>
              <c:idx val="3"/>
              <c:layout>
                <c:manualLayout>
                  <c:x val="8.9983618942187579E-3"/>
                  <c:y val="4.025083814216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D-4995-849E-AE3D01C90E03}"/>
                </c:ext>
              </c:extLst>
            </c:dLbl>
            <c:spPr>
              <a:noFill/>
              <a:ln w="22177">
                <a:noFill/>
              </a:ln>
            </c:spPr>
            <c:txPr>
              <a:bodyPr rot="-5400000" vert="horz"/>
              <a:lstStyle/>
              <a:p>
                <a:pPr algn="ctr">
                  <a:defRPr sz="15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3"/>
                <c:pt idx="0">
                  <c:v>246192.4</c:v>
                </c:pt>
                <c:pt idx="1">
                  <c:v>286411.40000000002</c:v>
                </c:pt>
                <c:pt idx="2">
                  <c:v>246296.6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7D-4995-849E-AE3D01C90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62476800"/>
        <c:axId val="162478336"/>
        <c:axId val="0"/>
      </c:bar3DChart>
      <c:catAx>
        <c:axId val="1624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2478336"/>
        <c:crosses val="autoZero"/>
        <c:auto val="1"/>
        <c:lblAlgn val="ctr"/>
        <c:lblOffset val="100"/>
        <c:noMultiLvlLbl val="0"/>
      </c:catAx>
      <c:valAx>
        <c:axId val="162478336"/>
        <c:scaling>
          <c:orientation val="minMax"/>
        </c:scaling>
        <c:delete val="0"/>
        <c:axPos val="l"/>
        <c:majorGridlines>
          <c:spPr>
            <a:ln w="27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1.3381930497554203E-2"/>
              <c:y val="0.20484590248887996"/>
            </c:manualLayout>
          </c:layout>
          <c:overlay val="0"/>
          <c:spPr>
            <a:noFill/>
            <a:ln w="221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2476800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 w="25297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47182510007492E-2"/>
          <c:y val="1.9877669222078426E-2"/>
          <c:w val="0.90797376061232549"/>
          <c:h val="0.8099701748386454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42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634E-3"/>
                  <c:y val="0.19131390874106666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6C-46E4-9B5F-7868ABE155C8}"/>
                </c:ext>
              </c:extLst>
            </c:dLbl>
            <c:dLbl>
              <c:idx val="1"/>
              <c:layout>
                <c:manualLayout>
                  <c:x val="-4.1610214226015111E-3"/>
                  <c:y val="0.29710622345928611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6C-46E4-9B5F-7868ABE155C8}"/>
                </c:ext>
              </c:extLst>
            </c:dLbl>
            <c:dLbl>
              <c:idx val="2"/>
              <c:layout>
                <c:manualLayout>
                  <c:x val="-3.5949940614965107E-4"/>
                  <c:y val="0.42440901594282615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6C-46E4-9B5F-7868ABE155C8}"/>
                </c:ext>
              </c:extLst>
            </c:dLbl>
            <c:dLbl>
              <c:idx val="3"/>
              <c:layout>
                <c:manualLayout>
                  <c:x val="2.8687920643997735E-3"/>
                  <c:y val="0.13212944726054368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6C-46E4-9B5F-7868ABE155C8}"/>
                </c:ext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88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6C-46E4-9B5F-7868ABE155C8}"/>
                </c:ext>
              </c:extLst>
            </c:dLbl>
            <c:spPr>
              <a:noFill/>
              <a:ln w="2855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3"/>
                <c:pt idx="0">
                  <c:v>36266.300000000003</c:v>
                </c:pt>
                <c:pt idx="1">
                  <c:v>42465.599999999999</c:v>
                </c:pt>
                <c:pt idx="2">
                  <c:v>47630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6C-46E4-9B5F-7868ABE1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19392"/>
        <c:axId val="113420928"/>
        <c:axId val="113381824"/>
      </c:bar3DChart>
      <c:catAx>
        <c:axId val="11341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420928"/>
        <c:crosses val="autoZero"/>
        <c:auto val="1"/>
        <c:lblAlgn val="ctr"/>
        <c:lblOffset val="100"/>
        <c:noMultiLvlLbl val="1"/>
      </c:catAx>
      <c:valAx>
        <c:axId val="113420928"/>
        <c:scaling>
          <c:orientation val="minMax"/>
          <c:min val="15000"/>
        </c:scaling>
        <c:delete val="0"/>
        <c:axPos val="l"/>
        <c:majorGridlines>
          <c:spPr>
            <a:ln w="35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8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8.8454356817963292E-2"/>
              <c:y val="0.16739370511140816"/>
            </c:manualLayout>
          </c:layout>
          <c:overlay val="0"/>
          <c:spPr>
            <a:noFill/>
            <a:ln w="2855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419392"/>
        <c:crosses val="autoZero"/>
        <c:crossBetween val="between"/>
      </c:valAx>
      <c:serAx>
        <c:axId val="113381824"/>
        <c:scaling>
          <c:orientation val="minMax"/>
        </c:scaling>
        <c:delete val="1"/>
        <c:axPos val="b"/>
        <c:majorTickMark val="out"/>
        <c:minorTickMark val="none"/>
        <c:tickLblPos val="none"/>
        <c:crossAx val="113420928"/>
        <c:crosses val="autoZero"/>
      </c:serAx>
      <c:spPr>
        <a:solidFill>
          <a:schemeClr val="accent4">
            <a:lumMod val="60000"/>
            <a:lumOff val="40000"/>
          </a:schemeClr>
        </a:solidFill>
        <a:ln w="28552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8"/>
          <c:y val="2.6474749796300198E-2"/>
          <c:w val="0.88520527084196121"/>
          <c:h val="0.66735343898395361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E0-4788-AE82-6A02A93AA734}"/>
                </c:ext>
              </c:extLst>
            </c:dLbl>
            <c:dLbl>
              <c:idx val="1"/>
              <c:layout>
                <c:manualLayout>
                  <c:x val="1.4255707561694443E-3"/>
                  <c:y val="0.33747479366872268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0-4788-AE82-6A02A93AA734}"/>
                </c:ext>
              </c:extLst>
            </c:dLbl>
            <c:dLbl>
              <c:idx val="2"/>
              <c:layout>
                <c:manualLayout>
                  <c:x val="3.3893458848370235E-4"/>
                  <c:y val="0.17262231995601968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E0-4788-AE82-6A02A93AA734}"/>
                </c:ext>
              </c:extLst>
            </c:dLbl>
            <c:dLbl>
              <c:idx val="3"/>
              <c:layout>
                <c:manualLayout>
                  <c:x val="1.4721440197069321E-3"/>
                  <c:y val="0.2310849172990264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E0-4788-AE82-6A02A93AA734}"/>
                </c:ext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E0-4788-AE82-6A02A93AA734}"/>
                </c:ext>
              </c:extLst>
            </c:dLbl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Sheet1!$A$2:$C$2</c:f>
              <c:numCache>
                <c:formatCode>0.0</c:formatCode>
                <c:ptCount val="3"/>
                <c:pt idx="0">
                  <c:v>946.5</c:v>
                </c:pt>
                <c:pt idx="1">
                  <c:v>1382.4</c:v>
                </c:pt>
                <c:pt idx="2">
                  <c:v>1183.0999999999999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0-4788-AE82-6A02A93AA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34368"/>
        <c:axId val="146252544"/>
        <c:axId val="168111616"/>
      </c:bar3DChart>
      <c:catAx>
        <c:axId val="1462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252544"/>
        <c:crosses val="autoZero"/>
        <c:auto val="1"/>
        <c:lblAlgn val="ctr"/>
        <c:lblOffset val="100"/>
        <c:noMultiLvlLbl val="1"/>
      </c:catAx>
      <c:valAx>
        <c:axId val="146252544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88"/>
            </c:manualLayout>
          </c:layout>
          <c:overlay val="0"/>
          <c:spPr>
            <a:noFill/>
            <a:ln w="2853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234368"/>
        <c:crosses val="autoZero"/>
        <c:crossBetween val="between"/>
      </c:valAx>
      <c:serAx>
        <c:axId val="168111616"/>
        <c:scaling>
          <c:orientation val="minMax"/>
        </c:scaling>
        <c:delete val="1"/>
        <c:axPos val="b"/>
        <c:majorTickMark val="out"/>
        <c:minorTickMark val="none"/>
        <c:tickLblPos val="none"/>
        <c:crossAx val="146252544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43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Sheet1!$A$1:$C$1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4753.3</c:v>
                </c:pt>
                <c:pt idx="1">
                  <c:v>4940.3</c:v>
                </c:pt>
                <c:pt idx="2">
                  <c:v>4940.4000000000005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AF-4FB4-ADCA-92432E99D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9232512"/>
        <c:axId val="89234048"/>
        <c:axId val="2495360"/>
      </c:bar3DChart>
      <c:catAx>
        <c:axId val="892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234048"/>
        <c:crosses val="autoZero"/>
        <c:auto val="1"/>
        <c:lblAlgn val="ctr"/>
        <c:lblOffset val="100"/>
        <c:noMultiLvlLbl val="1"/>
      </c:catAx>
      <c:valAx>
        <c:axId val="89234048"/>
        <c:scaling>
          <c:orientation val="minMax"/>
        </c:scaling>
        <c:delete val="0"/>
        <c:axPos val="l"/>
        <c:majorGridlines>
          <c:spPr>
            <a:ln w="35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232512"/>
        <c:crosses val="autoZero"/>
        <c:crossBetween val="between"/>
      </c:valAx>
      <c:serAx>
        <c:axId val="2495360"/>
        <c:scaling>
          <c:orientation val="minMax"/>
        </c:scaling>
        <c:delete val="1"/>
        <c:axPos val="b"/>
        <c:majorTickMark val="out"/>
        <c:minorTickMark val="none"/>
        <c:tickLblPos val="none"/>
        <c:crossAx val="89234048"/>
        <c:crosses val="autoZero"/>
      </c:serAx>
      <c:spPr>
        <a:solidFill>
          <a:schemeClr val="tx2">
            <a:lumMod val="75000"/>
          </a:schemeClr>
        </a:solidFill>
        <a:ln w="28600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0.71807</cdr:x>
      <cdr:y>0.1694</cdr:y>
    </cdr:from>
    <cdr:to>
      <cdr:x>0.82711</cdr:x>
      <cdr:y>0.21828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0592" y="7486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0.5646</cdr:x>
      <cdr:y>0.21157</cdr:y>
    </cdr:from>
    <cdr:to>
      <cdr:x>0.67705</cdr:x>
      <cdr:y>0.51571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061421" y="1152120"/>
          <a:ext cx="1008112" cy="16561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0.32363</cdr:x>
      <cdr:y>0.1719</cdr:y>
    </cdr:from>
    <cdr:to>
      <cdr:x>0.44411</cdr:x>
      <cdr:y>0.22479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>
          <a:off x="2901181" y="936104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0.5887</cdr:x>
      <cdr:y>0.06612</cdr:y>
    </cdr:from>
    <cdr:to>
      <cdr:x>0.71722</cdr:x>
      <cdr:y>0.27769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277445" y="360040"/>
          <a:ext cx="1152128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0.43868</cdr:x>
      <cdr:y>0.26281</cdr:y>
    </cdr:from>
    <cdr:to>
      <cdr:x>0.55551</cdr:x>
      <cdr:y>0.40909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2701225" y="832672"/>
          <a:ext cx="719368" cy="4634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0.60646</cdr:x>
      <cdr:y>0.34573</cdr:y>
    </cdr:from>
    <cdr:to>
      <cdr:x>0.68968</cdr:x>
      <cdr:y>0.5108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>
          <a:off x="4722318" y="1357322"/>
          <a:ext cx="648072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0.37985</cdr:x>
      <cdr:y>0.10579</cdr:y>
    </cdr:from>
    <cdr:to>
      <cdr:x>0.50837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>
          <a:off x="3405237" y="576064"/>
          <a:ext cx="1152128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0.75652</cdr:x>
      <cdr:y>0.337</cdr:y>
    </cdr:from>
    <cdr:to>
      <cdr:x>0.81739</cdr:x>
      <cdr:y>0.6142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925960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</cdr:x>
      <cdr:y>0.47125</cdr:y>
    </cdr:from>
    <cdr:to>
      <cdr:x>0.2925</cdr:x>
      <cdr:y>0.698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1262" y="2037850"/>
          <a:ext cx="418881" cy="980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0.63775</cdr:x>
      <cdr:y>0.43</cdr:y>
    </cdr:from>
    <cdr:to>
      <cdr:x>0.69725</cdr:x>
      <cdr:y>0.48275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3296" y="1859471"/>
          <a:ext cx="465858" cy="22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0.6289</cdr:x>
      <cdr:y>0.15221</cdr:y>
    </cdr:from>
    <cdr:to>
      <cdr:x>0.74492</cdr:x>
      <cdr:y>0.20754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7795" y="792311"/>
          <a:ext cx="81871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96,1%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0.5899</cdr:x>
      <cdr:y>0.20063</cdr:y>
    </cdr:from>
    <cdr:to>
      <cdr:x>0.68493</cdr:x>
      <cdr:y>0.28791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A39D11B6-5C2E-4AE4-8CBF-CF431D7215EF}"/>
            </a:ext>
          </a:extLst>
        </cdr:cNvPr>
        <cdr:cNvCxnSpPr/>
      </cdr:nvCxnSpPr>
      <cdr:spPr>
        <a:xfrm xmlns:a="http://schemas.openxmlformats.org/drawingml/2006/main" flipV="1">
          <a:off x="5364088" y="1158701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0.56971</cdr:x>
      <cdr:y>0.17634</cdr:y>
    </cdr:from>
    <cdr:to>
      <cdr:x>0.66514</cdr:x>
      <cdr:y>0.23206</cdr:y>
    </cdr:to>
    <cdr:sp macro="" textlink="">
      <cdr:nvSpPr>
        <cdr:cNvPr id="9" name="TextBox 8"/>
        <cdr:cNvSpPr txBox="1"/>
      </cdr:nvSpPr>
      <cdr:spPr>
        <a:xfrm xmlns:a="http://schemas.openxmlformats.org/drawingml/2006/main" rot="19881004">
          <a:off x="5180519" y="1018408"/>
          <a:ext cx="867732" cy="321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16,5 %</a:t>
          </a:r>
        </a:p>
      </cdr:txBody>
    </cdr:sp>
  </cdr:relSizeAnchor>
  <cdr:relSizeAnchor xmlns:cdr="http://schemas.openxmlformats.org/drawingml/2006/chartDrawing">
    <cdr:from>
      <cdr:x>0.41933</cdr:x>
      <cdr:y>0.20137</cdr:y>
    </cdr:from>
    <cdr:to>
      <cdr:x>0.5089</cdr:x>
      <cdr:y>0.28681</cdr:y>
    </cdr:to>
    <cdr:sp macro="" textlink="">
      <cdr:nvSpPr>
        <cdr:cNvPr id="10" name="TextBox 9"/>
        <cdr:cNvSpPr txBox="1"/>
      </cdr:nvSpPr>
      <cdr:spPr>
        <a:xfrm xmlns:a="http://schemas.openxmlformats.org/drawingml/2006/main" rot="21045318">
          <a:off x="3813067" y="1162985"/>
          <a:ext cx="814481" cy="49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4,2 %</a:t>
          </a:r>
        </a:p>
      </cdr:txBody>
    </cdr:sp>
  </cdr:relSizeAnchor>
  <cdr:relSizeAnchor xmlns:cdr="http://schemas.openxmlformats.org/drawingml/2006/chartDrawing">
    <cdr:from>
      <cdr:x>0.39985</cdr:x>
      <cdr:y>0.28791</cdr:y>
    </cdr:from>
    <cdr:to>
      <cdr:x>0.50279</cdr:x>
      <cdr:y>0.31284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6E51B57F-2164-4B7F-B0A2-4A031EAD2958}"/>
            </a:ext>
          </a:extLst>
        </cdr:cNvPr>
        <cdr:cNvCxnSpPr/>
      </cdr:nvCxnSpPr>
      <cdr:spPr>
        <a:xfrm xmlns:a="http://schemas.openxmlformats.org/drawingml/2006/main" flipV="1">
          <a:off x="3635896" y="1662757"/>
          <a:ext cx="93610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0.62441</cdr:x>
      <cdr:y>0.08632</cdr:y>
    </cdr:from>
    <cdr:to>
      <cdr:x>0.69312</cdr:x>
      <cdr:y>0.30413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>
          <a:off x="5597605" y="470038"/>
          <a:ext cx="615944" cy="11861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0.41198</cdr:x>
      <cdr:y>0.19736</cdr:y>
    </cdr:from>
    <cdr:to>
      <cdr:x>0.46115</cdr:x>
      <cdr:y>0.37025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>
          <a:endCxn xmlns:a="http://schemas.openxmlformats.org/drawingml/2006/main" id="10" idx="2"/>
        </cdr:cNvCxnSpPr>
      </cdr:nvCxnSpPr>
      <cdr:spPr>
        <a:xfrm xmlns:a="http://schemas.openxmlformats.org/drawingml/2006/main" flipV="1">
          <a:off x="3693269" y="1074749"/>
          <a:ext cx="440744" cy="9414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0.64896</cdr:y>
    </cdr:from>
    <cdr:to>
      <cdr:x>0.26508</cdr:x>
      <cdr:y>1</cdr:y>
    </cdr:to>
    <cdr:pic>
      <cdr:nvPicPr>
        <cdr:cNvPr id="11" name="Рисунок 10" descr="http://gradmsk.ru/wp-content/uploads/objedinenie-narodov.jpg">
          <a:extLst xmlns:a="http://schemas.openxmlformats.org/drawingml/2006/main">
            <a:ext uri="{FF2B5EF4-FFF2-40B4-BE49-F238E27FC236}">
              <a16:creationId xmlns:a16="http://schemas.microsoft.com/office/drawing/2014/main" xmlns="" id="{C33A4FF8-BA72-4482-9D96-70B21363F77B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3594451"/>
          <a:ext cx="2376264" cy="1944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0.43275</cdr:x>
      <cdr:y>0.12829</cdr:y>
    </cdr:from>
    <cdr:to>
      <cdr:x>0.4961</cdr:x>
      <cdr:y>0.37833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6D75F3F8-E9E5-4251-A004-98BD394BE013}"/>
            </a:ext>
          </a:extLst>
        </cdr:cNvPr>
        <cdr:cNvCxnSpPr/>
      </cdr:nvCxnSpPr>
      <cdr:spPr>
        <a:xfrm xmlns:a="http://schemas.openxmlformats.org/drawingml/2006/main" flipV="1">
          <a:off x="3935041" y="740941"/>
          <a:ext cx="576064" cy="14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0.57529</cdr:x>
      <cdr:y>0.10336</cdr:y>
    </cdr:from>
    <cdr:to>
      <cdr:x>0.65447</cdr:x>
      <cdr:y>0.14076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43300C56-EE2D-4B8F-8BFC-36F852A4B39C}"/>
            </a:ext>
          </a:extLst>
        </cdr:cNvPr>
        <cdr:cNvCxnSpPr/>
      </cdr:nvCxnSpPr>
      <cdr:spPr>
        <a:xfrm xmlns:a="http://schemas.openxmlformats.org/drawingml/2006/main">
          <a:off x="5231185" y="596925"/>
          <a:ext cx="72008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0.57267</cdr:x>
      <cdr:y>0.04404</cdr:y>
    </cdr:from>
    <cdr:to>
      <cdr:x>0.64762</cdr:x>
      <cdr:y>0.09516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07379" y="254362"/>
          <a:ext cx="681561" cy="29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142,5 %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0.42483</cdr:x>
      <cdr:y>0.12829</cdr:y>
    </cdr:from>
    <cdr:to>
      <cdr:x>0.46442</cdr:x>
      <cdr:y>0.2031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6D75F3F8-E9E5-4251-A004-98BD394BE013}"/>
            </a:ext>
          </a:extLst>
        </cdr:cNvPr>
        <cdr:cNvCxnSpPr/>
      </cdr:nvCxnSpPr>
      <cdr:spPr>
        <a:xfrm xmlns:a="http://schemas.openxmlformats.org/drawingml/2006/main">
          <a:off x="3863033" y="740941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0.59112</cdr:x>
      <cdr:y>0.21557</cdr:y>
    </cdr:from>
    <cdr:to>
      <cdr:x>0.65447</cdr:x>
      <cdr:y>0.26544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43300C56-EE2D-4B8F-8BFC-36F852A4B39C}"/>
            </a:ext>
          </a:extLst>
        </cdr:cNvPr>
        <cdr:cNvCxnSpPr/>
      </cdr:nvCxnSpPr>
      <cdr:spPr>
        <a:xfrm xmlns:a="http://schemas.openxmlformats.org/drawingml/2006/main" flipV="1">
          <a:off x="5375201" y="1244997"/>
          <a:ext cx="57606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0.58003</cdr:x>
      <cdr:y>0.11561</cdr:y>
    </cdr:from>
    <cdr:to>
      <cdr:x>0.65498</cdr:x>
      <cdr:y>0.1897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74300" y="667678"/>
          <a:ext cx="681536" cy="427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142,5 </a:t>
          </a:r>
          <a:r>
            <a:rPr lang="ru-RU" sz="1400" b="1" dirty="0"/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0.59673</cdr:x>
      <cdr:y>0.13223</cdr:y>
    </cdr:from>
    <cdr:to>
      <cdr:x>0.66099</cdr:x>
      <cdr:y>0.26446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 flipV="1">
          <a:off x="5349453" y="720080"/>
          <a:ext cx="57606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0.43608</cdr:x>
      <cdr:y>0.15868</cdr:y>
    </cdr:from>
    <cdr:to>
      <cdr:x>0.50034</cdr:x>
      <cdr:y>0.30413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/>
      </cdr:nvCxnSpPr>
      <cdr:spPr>
        <a:xfrm xmlns:a="http://schemas.openxmlformats.org/drawingml/2006/main" flipV="1">
          <a:off x="3909293" y="864096"/>
          <a:ext cx="576064" cy="7920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0.5887</cdr:x>
      <cdr:y>0.13128</cdr:y>
    </cdr:from>
    <cdr:to>
      <cdr:x>0.72525</cdr:x>
      <cdr:y>0.18513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F6A3E88-0004-4157-A551-D2A7F1CDDAE6}"/>
            </a:ext>
          </a:extLst>
        </cdr:cNvPr>
        <cdr:cNvCxnSpPr/>
      </cdr:nvCxnSpPr>
      <cdr:spPr>
        <a:xfrm xmlns:a="http://schemas.openxmlformats.org/drawingml/2006/main">
          <a:off x="5277445" y="714894"/>
          <a:ext cx="1224136" cy="2932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23,3 %</a:t>
          </a: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16,3%</a:t>
          </a:r>
        </a:p>
      </cdr:txBody>
    </cdr:sp>
  </cdr:relSizeAnchor>
  <cdr:relSizeAnchor xmlns:cdr="http://schemas.openxmlformats.org/drawingml/2006/chartDrawing">
    <cdr:from>
      <cdr:x>0.36379</cdr:x>
      <cdr:y>0.14639</cdr:y>
    </cdr:from>
    <cdr:to>
      <cdr:x>0.48668</cdr:x>
      <cdr:y>0.27769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44F56F51-DF04-4C3D-8766-D1A1C45434E8}"/>
            </a:ext>
          </a:extLst>
        </cdr:cNvPr>
        <cdr:cNvCxnSpPr>
          <a:endCxn xmlns:a="http://schemas.openxmlformats.org/drawingml/2006/main" id="10" idx="0"/>
        </cdr:cNvCxnSpPr>
      </cdr:nvCxnSpPr>
      <cdr:spPr>
        <a:xfrm xmlns:a="http://schemas.openxmlformats.org/drawingml/2006/main" flipV="1">
          <a:off x="3261221" y="797166"/>
          <a:ext cx="1101694" cy="715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953"/>
            <a:ext cx="5438775" cy="44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F56DD-BA08-4A7E-BC90-A51947CC2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7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30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0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C0B0C-30EA-48CA-A14B-FE3AC0EDC1B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8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3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3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36FE-00AF-4FA0-A7EF-7A623C48B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97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02D-C383-488D-A3BA-98BA0D2EE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76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CB54-81FC-48B4-9051-F8331CBFE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069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41BA-8A65-40AC-8698-46CBAF5EE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2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BECB-7F65-47F3-BE8B-3738B8F3B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572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D93-5AC2-4DBA-99BC-698805214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81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D5F-7F1C-4E6A-BABB-655D1EB92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8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C80-E754-40E6-BEE6-D026A8EA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757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F389-0C54-41B4-AC20-A6A231B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399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7BF-6EAE-4E8A-BFCD-C971815A6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84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2E8-CF88-4DE0-A88B-620352F3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23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456-BC3C-49A4-9A49-C5BDD0413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65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F287-E1AE-409B-B844-E7A6D75B8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314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6E2B-ABCF-464C-889D-B5B38D4B9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00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1A98-F97C-4BAD-B6F3-0C039DC1C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5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1E8-5E38-46EA-91C2-82D8B5466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20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B1F-3179-4BD7-A2AB-4676D8508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6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32AA-7497-4C8B-9212-C2ECC1FB2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273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CF9-C6C0-4C59-BBEF-EA5CFB038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90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446D88-8A12-4AD2-A443-7EFB7CF10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  <p:sldLayoutId id="2147485902" r:id="rId16"/>
    <p:sldLayoutId id="2147485884" r:id="rId17"/>
    <p:sldLayoutId id="2147485885" r:id="rId18"/>
    <p:sldLayoutId id="2147485886" r:id="rId19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cat=575" TargetMode="External"/><Relationship Id="rId2" Type="http://schemas.openxmlformats.org/officeDocument/2006/relationships/hyperlink" Target="http://&#1096;&#1080;&#1084;&#1089;&#1082;&#1080;&#1081;.&#1088;&#1092;/?cat=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6;&#1080;&#1084;&#1089;&#1082;&#1080;&#1081;.&#1088;&#1092;/?cat=576" TargetMode="External"/><Relationship Id="rId4" Type="http://schemas.openxmlformats.org/officeDocument/2006/relationships/hyperlink" Target="http://&#1096;&#1080;&#1084;&#1089;&#1082;&#1080;&#1081;.&#1088;&#1092;/?cat=57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xn-p1ai/?p=972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70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2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97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7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52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72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7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50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894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0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1.xml"/><Relationship Id="rId4" Type="http://schemas.openxmlformats.org/officeDocument/2006/relationships/image" Target="../media/image2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2.xml"/><Relationship Id="rId4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3.xml"/><Relationship Id="rId4" Type="http://schemas.openxmlformats.org/officeDocument/2006/relationships/image" Target="../media/image2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27583" y="1124744"/>
            <a:ext cx="811797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Думы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граждан)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27584" y="5805488"/>
            <a:ext cx="806559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</a:t>
            </a:r>
            <a:r>
              <a:rPr lang="ru-RU" altLang="ru-RU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Шимского</a:t>
            </a: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pic>
        <p:nvPicPr>
          <p:cNvPr id="5" name="Рисунок 3" descr="фон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133600"/>
            <a:ext cx="46101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счёте бюджета, взять в долг).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pic>
        <p:nvPicPr>
          <p:cNvPr id="28676" name="Picture 5" descr="http://www.bashklip.ru/_nw/15/51158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33600"/>
            <a:ext cx="3449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875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классификации расходов бюджетов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Общегосударственные вопросы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оборона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безопасность и правоохранительная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деятельность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экономика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окружающей среды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Культура, кинематография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Здравоохранение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массовой информации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1400   </a:t>
            </a:r>
            <a:r>
              <a:rPr lang="ru-RU" altLang="ru-RU" sz="200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25" y="188913"/>
            <a:ext cx="91217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b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1345"/>
              </p:ext>
            </p:extLst>
          </p:nvPr>
        </p:nvGraphicFramePr>
        <p:xfrm>
          <a:off x="478655" y="1052736"/>
          <a:ext cx="8208914" cy="661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99"/>
                <a:gridCol w="2962691"/>
                <a:gridCol w="625068"/>
                <a:gridCol w="581799"/>
                <a:gridCol w="581799"/>
                <a:gridCol w="888630"/>
                <a:gridCol w="1026114"/>
                <a:gridCol w="1026114"/>
              </a:tblGrid>
              <a:tr h="7245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2021год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7909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Валовой региональный продукт (в основных ценах соответствующих лет), млн. рублей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1266,00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1316,00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1355,00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1390,00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1430,00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7909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Индекс физического объема валового регионального продукта,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102,60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627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Реальные располагаемые денежные доходы населения,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113,9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101,50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101,30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101,30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627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Индекс потребительских цен (в среднем за год), в % к предыдущему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102,60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104,00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Объем инвестиций в основной капитал, млн. рублей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218,9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388,11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69,54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72,30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80,10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Численность населения (среднегодовая), тыс. человек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11,45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моложе 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968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5,84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4647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1421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старше трудоспособного возраста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3,58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15888"/>
            <a:ext cx="8821737" cy="1125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 </a:t>
            </a:r>
            <a:r>
              <a:rPr lang="ru-RU" altLang="ru-RU" sz="20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за </a:t>
            </a: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</a:t>
            </a:r>
            <a:b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(в тыс. руб.)</a:t>
            </a:r>
          </a:p>
        </p:txBody>
      </p:sp>
      <p:graphicFrame>
        <p:nvGraphicFramePr>
          <p:cNvPr id="38717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560485"/>
              </p:ext>
            </p:extLst>
          </p:nvPr>
        </p:nvGraphicFramePr>
        <p:xfrm>
          <a:off x="179388" y="1125538"/>
          <a:ext cx="8353425" cy="5378028"/>
        </p:xfrm>
        <a:graphic>
          <a:graphicData uri="http://schemas.openxmlformats.org/drawingml/2006/table">
            <a:tbl>
              <a:tblPr/>
              <a:tblGrid>
                <a:gridCol w="266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6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9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9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243107,1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245367,1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: Налоговые  и неналоговые доходы  бюджета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97574,6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102228,2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9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192979,4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188370,8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247514,8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246296,6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(профицит)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4407,8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929,5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4407,8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929,5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903605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показатели исполнения бюджета муниципального района по годам, тыс. руб.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01153"/>
              </p:ext>
            </p:extLst>
          </p:nvPr>
        </p:nvGraphicFramePr>
        <p:xfrm>
          <a:off x="1526456" y="1346200"/>
          <a:ext cx="6792913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7" y="980728"/>
            <a:ext cx="1820003" cy="1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муниципального района за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Диаграмма 2"/>
          <p:cNvSpPr>
            <a:spLocks noGrp="1" noTextEdit="1"/>
          </p:cNvSpPr>
          <p:nvPr>
            <p:ph type="chart" idx="1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75062"/>
              </p:ext>
            </p:extLst>
          </p:nvPr>
        </p:nvGraphicFramePr>
        <p:xfrm>
          <a:off x="325438" y="1052736"/>
          <a:ext cx="8208962" cy="5093062"/>
        </p:xfrm>
        <a:graphic>
          <a:graphicData uri="http://schemas.openxmlformats.org/drawingml/2006/table">
            <a:tbl>
              <a:tblPr/>
              <a:tblGrid>
                <a:gridCol w="4752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54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90105,2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96759,8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86689,5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88250,8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89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2264,5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7565,9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7639,8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94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доходам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153001,9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148607,3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139435,6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139244,2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26994,0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26994,0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110116,9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109925,5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2022,00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прошлых лет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66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243107,1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245367,1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Структура доходов бюджета муниципального района за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2019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год   (тыс. руб.)</a:t>
            </a:r>
          </a:p>
        </p:txBody>
      </p:sp>
      <p:graphicFrame>
        <p:nvGraphicFramePr>
          <p:cNvPr id="3" name="Диаграмма 1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78358622"/>
              </p:ext>
            </p:extLst>
          </p:nvPr>
        </p:nvGraphicFramePr>
        <p:xfrm>
          <a:off x="539750" y="1608138"/>
          <a:ext cx="8137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17223859"/>
              </p:ext>
            </p:extLst>
          </p:nvPr>
        </p:nvGraphicFramePr>
        <p:xfrm>
          <a:off x="468313" y="1143000"/>
          <a:ext cx="828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муниципального района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4887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муниципального района за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руб.)</a:t>
            </a:r>
          </a:p>
        </p:txBody>
      </p:sp>
      <p:graphicFrame>
        <p:nvGraphicFramePr>
          <p:cNvPr id="3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4536232"/>
              </p:ext>
            </p:extLst>
          </p:nvPr>
        </p:nvGraphicFramePr>
        <p:xfrm>
          <a:off x="539552" y="1484784"/>
          <a:ext cx="81184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33" y="260648"/>
            <a:ext cx="8802687" cy="431800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ШИМСКОГО МУНИЦИПАЛЬНОГО РАЙОНА ПО РАЗДЕЛАМ, ПОДРАЗДЕЛАМ ЗА </a:t>
            </a:r>
            <a:r>
              <a:rPr lang="ru-RU" alt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 </a:t>
            </a: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</p:txBody>
      </p:sp>
      <p:graphicFrame>
        <p:nvGraphicFramePr>
          <p:cNvPr id="43011" name="Объект 21"/>
          <p:cNvGraphicFramePr>
            <a:graphicFrameLocks noGrp="1"/>
          </p:cNvGraphicFramePr>
          <p:nvPr>
            <p:ph idx="1"/>
          </p:nvPr>
        </p:nvGraphicFramePr>
        <p:xfrm>
          <a:off x="1425575" y="1938338"/>
          <a:ext cx="715962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1" name="Лист" r:id="rId4" imgW="7169517" imgH="4035902" progId="">
                  <p:embed/>
                </p:oleObj>
              </mc:Choice>
              <mc:Fallback>
                <p:oleObj name="Лист" r:id="rId4" imgW="7169517" imgH="4035902" progId="">
                  <p:embed/>
                  <p:pic>
                    <p:nvPicPr>
                      <p:cNvPr id="0" name="Picture 34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9625" cy="402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5596"/>
              </p:ext>
            </p:extLst>
          </p:nvPr>
        </p:nvGraphicFramePr>
        <p:xfrm>
          <a:off x="341313" y="1123950"/>
          <a:ext cx="8623299" cy="5633184"/>
        </p:xfrm>
        <a:graphic>
          <a:graphicData uri="http://schemas.openxmlformats.org/drawingml/2006/table">
            <a:tbl>
              <a:tblPr/>
              <a:tblGrid>
                <a:gridCol w="3870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75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294031,9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286411,4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48199,5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47630,1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5424,4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4940,4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3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127880,3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127814,4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073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32191,7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32191,7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16128,2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16029,4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366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12506,2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информационно-телекоммуникационной сети «Интернет» 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1351550"/>
            <a:ext cx="61926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61160"/>
            <a:ext cx="1944216" cy="1126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Термины и понятия по бюджетной 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5566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572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доходах бюджета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3578" y="2664251"/>
            <a:ext cx="1619672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расходах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944216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http://xn--h1aadcj4a9b.xn--p1ai/?cat=583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3-10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5566" y="3933056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http://xn--h1aadcj4a9b.xn--p1ai/?cat=575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9572" y="3932305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http://xn--h1aadcj4a9b.xn--p1ai/?cat=576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924" y="3932305"/>
            <a:ext cx="161967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района за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713306"/>
              </p:ext>
            </p:extLst>
          </p:nvPr>
        </p:nvGraphicFramePr>
        <p:xfrm>
          <a:off x="28575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25515779"/>
              </p:ext>
            </p:extLst>
          </p:nvPr>
        </p:nvGraphicFramePr>
        <p:xfrm>
          <a:off x="755650" y="1052513"/>
          <a:ext cx="7056438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4925"/>
            <a:ext cx="8640763" cy="865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муниципального бюджета </a:t>
            </a:r>
            <a:b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12741" y="2132856"/>
            <a:ext cx="285959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309025">
            <a:off x="2717001" y="1751452"/>
            <a:ext cx="922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92080" y="2289528"/>
            <a:ext cx="324036" cy="563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6088" cy="128111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финансируемые в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из бюджета муниципального района</a:t>
            </a:r>
            <a: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18781"/>
              </p:ext>
            </p:extLst>
          </p:nvPr>
        </p:nvGraphicFramePr>
        <p:xfrm>
          <a:off x="539750" y="1349375"/>
          <a:ext cx="8318500" cy="262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заказчика, объекта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эксплуатацию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Шимск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квартир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4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45075"/>
              </p:ext>
            </p:extLst>
          </p:nvPr>
        </p:nvGraphicFramePr>
        <p:xfrm>
          <a:off x="755576" y="1052736"/>
          <a:ext cx="7897914" cy="522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9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"Совершенствование и развитие  местного самоуправления в Шимском муниципальном районе"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36 707 876,43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36 638 403,96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"Совершенствование и развитие сети автомобильных дорог местного значения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района,повышение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безопасности дорожного движения в Шимском муниципальном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4 894 092,08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4 409 995,0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системы управления имуществом в Шимском муниципальном района"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650 000,58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650 000,0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культуры и туризма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112 310,56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112 310,56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"Развитие образования,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спорта в Шимском муниципальном районе 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542 567,23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377 979,53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67770"/>
              </p:ext>
            </p:extLst>
          </p:nvPr>
        </p:nvGraphicFramePr>
        <p:xfrm>
          <a:off x="107950" y="1163638"/>
          <a:ext cx="7441853" cy="467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4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93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237 724,98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237 724,98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«Капитальный ремонт муниципального жилищного фонда </a:t>
                      </a:r>
                      <a:r>
                        <a:rPr lang="ru-RU" sz="12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599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387,0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599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320,28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эффективности в муниципальных бюджетных учреждениях культуры </a:t>
                      </a:r>
                      <a:r>
                        <a:rPr lang="ru-RU" sz="1200" b="1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района»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270,0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270,0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«Комплексные меры противодействия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наркомании и зависимости от других </a:t>
                      </a:r>
                      <a:r>
                        <a:rPr lang="ru-RU" sz="12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веществ в Шимском муниципальном районе»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821" name="TextBox 4"/>
          <p:cNvSpPr txBox="1"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     (продолжение)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23866"/>
              </p:ext>
            </p:extLst>
          </p:nvPr>
        </p:nvGraphicFramePr>
        <p:xfrm>
          <a:off x="119063" y="833438"/>
          <a:ext cx="7693125" cy="391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8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2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«Развитие молодежной политики в Шимском муниципальном районе»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агропромышленного комплекса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и экологической безопасности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460 275,0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460 275,0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3845" name="TextBox 5"/>
          <p:cNvSpPr txBox="1">
            <a:spLocks noChangeArrowheads="1"/>
          </p:cNvSpPr>
          <p:nvPr/>
        </p:nvSpPr>
        <p:spPr bwMode="auto">
          <a:xfrm>
            <a:off x="1270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(продолжение)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1306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эффективной муниципальной политики в сфере управления финансами, обеспечение долгосрочной сбалансированности, устойчивости бюджетной системы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финансов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45554"/>
              </p:ext>
            </p:extLst>
          </p:nvPr>
        </p:nvGraphicFramePr>
        <p:xfrm>
          <a:off x="3671888" y="814388"/>
          <a:ext cx="4356496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20211,7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18237,7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840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8410" name="TextBox 13"/>
          <p:cNvSpPr txBox="1">
            <a:spLocks noChangeArrowheads="1"/>
          </p:cNvSpPr>
          <p:nvPr/>
        </p:nvSpPr>
        <p:spPr bwMode="auto">
          <a:xfrm>
            <a:off x="0" y="5786454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sz="1600" dirty="0">
                <a:hlinkClick r:id="rId2"/>
              </a:rPr>
              <a:t>http://xn--h1aadcj4a9b.xn-p1ai/?p=9725</a:t>
            </a:r>
            <a:endParaRPr lang="ru-RU" altLang="ru-RU" sz="1600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0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752740"/>
              </p:ext>
            </p:extLst>
          </p:nvPr>
        </p:nvGraphicFramePr>
        <p:xfrm>
          <a:off x="539552" y="1502324"/>
          <a:ext cx="6914926" cy="180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Уровень качества управления муниципальными финансами по результатам оценки департаментом финансов Новгородской области за отчетный период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Calibri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481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нарушений требований бюджетного законодательства (по результатам оценки департамента финансов Новгородской области) за отчетный период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24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просроченной задолженности по муниципальным долговым обязательствам муниципального района в отчетном финансовом году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объема расходов на обслуживание муниципального внутреннего долга муниципального района к объему расходов бюджета муниципального района, за исключением объема расходов, которые осуществляются за счет субвенций, предоставляемых из областного бюджета в отчетном финансовом году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условно утвержденных расходов в общем объеме расходов бюджета муниципального района на первый и второй год планового периода 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Соблюдение установленных бюджетным законодательством требований и сроков составления проекта бюджета муниципального района, прогноза основных характеристик консолидированного бюджета муниципального района на очередной финансовый год и плановый период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Исполнение бюджета муниципального района по доходам без учета безвозмездных поступлений к первоначально утвержденному уровню 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113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102,3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просроченной кредиторской задолженности по выплате заработной платы и пособий по социальной помощи населению за счет средств бюджета муниципального района(млн. руб.)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дефицита бюджета муниципального района(за вычетом объема снижения остатков средств на счетах по учету средств бюджета муниципального района и объема поступлений от продажи акций и иных форм участия в капитале, находящихся в собственности муниципального района) к общему годовому объему доходов бюджета муниципального района без учета объема безвозмездных поступлений в отчетном финансовом году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Своевременность предоставления бюджетной отчетности в департамент финансов Новгородской области об исполнении бюджета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суммы административных штрафов, взысканных комитетом за бюджетные нарушения, к сумме административных штрафов, начисленных комитетом за бюджетные нарушения (%)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просроченной кредиторской задолженности бюджетов поселений, получивших дотации на обеспечение их сбалансированности, по выплате заработной платы и пособий по социальной помощи населению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Максимальный расчетный уровень разрыва бюджетной обеспеченности между наиболее и наименее обеспеченными поселениями (раз)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прочих межбюджетных трансфертов, перечисленных из бюджета муниципального района в бюджеты поселений в отчетном году, от общего объема прочих межбюджетных трансфертов, распределяемых комитетом(%),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не меняющейся в течение отчетного года методики распределения дотаций на выравнивание бюджетной обеспеченности поселений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долговой нагрузки на бюджет муниципального района (отношение объема муниципального долга к общему объему доходов бюджета муниципального района без учета безвозмездных поступлений (%), не более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кредитов кредитных организаций в общем объеме муниципального долга муниципального района (%)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55,2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56,2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Отношение объема налоговых и неналоговых доходов бюджета муниципального района за отчетный финансовый год к году, предшествующему отчетному (в пересчете на контингент)(%), не менее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114,8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106,5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104,8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Удельный вес расходов бюджета муниципального района, формируемых в рамках программ муниципального района, в общем объеме расходов бюджета муниципального района(%), не менее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96,1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85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96,5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утвержденных расходов бюджета муниципального района на очередной финансовый год и на плановый период в структуре муниципальных программ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опубликованного на официальном сайте в информационно-телекоммуникационной сети «Интернет» проекта бюджета муниципального района и годового отчета об исполнении бюджета муниципального района в доступной для граждан форме (да/нет)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Повышение среднего уровня оценки качества управления муниципальными финансами по отношению к предыдущему году (%)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проверок, проводимых комитетом в рамках полномочий по осуществлению контроля в финансово-бюджетной сфере, в год (ед.)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служащих и муниципальных служащих, а также работников муниципальных учреждений, прошедших профессиональную подготовку, переподготовку, повышение квалификации, в сфере повышения эффективности бюджетных расходов (чел.)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6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278668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25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муниципального района земельными участками, находящимися в собственности муниципального района, и государственная собственность на которые не разграничена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30808"/>
              </p:ext>
            </p:extLst>
          </p:nvPr>
        </p:nvGraphicFramePr>
        <p:xfrm>
          <a:off x="3671888" y="1916832"/>
          <a:ext cx="4860552" cy="274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34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4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75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6755,1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454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4549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http://xn--h1aadcj4a9b.xn--p1ai/?p=9705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5" name="TextBox 5"/>
          <p:cNvSpPr txBox="1">
            <a:spLocks noChangeArrowheads="1"/>
          </p:cNvSpPr>
          <p:nvPr/>
        </p:nvSpPr>
        <p:spPr bwMode="auto">
          <a:xfrm>
            <a:off x="265113" y="47625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районе»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8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районе»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450407"/>
              </p:ext>
            </p:extLst>
          </p:nvPr>
        </p:nvGraphicFramePr>
        <p:xfrm>
          <a:off x="642910" y="1114494"/>
          <a:ext cx="7601498" cy="9423385"/>
        </p:xfrm>
        <a:graphic>
          <a:graphicData uri="http://schemas.openxmlformats.org/drawingml/2006/table">
            <a:tbl>
              <a:tblPr/>
              <a:tblGrid>
                <a:gridCol w="4577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43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муниципального  имущества, по которым проведена оценка рыночной стоимости,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  муниципального имущества, находящихся в казне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  по которым приняты меры по обеспечению их сохранности,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444444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  по неналоговым доходам бюджета муниципального района от реализации муниципального имущества,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поданных исковых заявлений о взыскании задолженности (свыше 6 месяцев) по арендной плате за муниципальное  имущество к количеству должников, имеющих такую задолженность,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муниципального имущества, в отношении которых проведена проверка фактического наличия, использования по назначению и сохранности,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объектов недвижимого муниципального имущества, на которые сформированы пакеты документов для проведения регистрационных действий,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земельных участков, на которые зарегистрировано право собственности Шимского муниципального района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 по неналоговым –доходам бюджета  муниципального района от использования земельных участков, находящихся в собственности муниципального района 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земельных участков, государственная собственность на которые не разграничена, предоставленных для целей строительства по результатам торгов, а так же выделяемых льготным категориям граждан 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 по неналоговым доходам от использования земельных участков, государственная собственность на которые не разграничена,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Полнота использования программного обеспечения для ведения информационных баз данных,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Выполнение плановых показателей  по неналоговым доходам бюджета  муниципального района от сбора  платы за  наем жилых помещений, граждан, проживающих в помещениях , находящихся в муниципальной собственности,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Приобретение жилых  помещений  в муниципальную собственность для детей-сирот и детей оставшихся без попечения родителей, лиц из числа детей-сирот  и детей, оставшихся без попечения родителей,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5613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0457915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023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9018588" cy="5373687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400" b="1" dirty="0">
              <a:solidFill>
                <a:srgbClr val="0099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≪Бюджет для граждан» познакомит Вас с исполнением бюджета муниципального района 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муниципального района затрагивает интересы каждого жителя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Граждане — и как налогоплательщики, и как потребители общественных благ —должны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Мы постарались в доступной и понятной для граждан форме показать основные параметры исполнения бюджета муниципального района за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pic>
        <p:nvPicPr>
          <p:cNvPr id="21508" name="Рисунок 4" descr="http://5.hidemyass.com/ip-1/encoded/Oi8vc3RhdGljLmZpbmFuY2UudWEvaW1nL2xpYi82OC85LzllOTI4NTg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95536" y="801689"/>
            <a:ext cx="4176464" cy="4283496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на территории района доступного и качественного образования, соответствующего перспективным задачам развития экономики и потребностям населения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граждан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противодействия наркомании и распространения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жителям района систематически заниматься физической культурой и массовым спортом, вести здоровый образ жизни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реализации муниципальной программы развития образования, молодежной политики и спорта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комитет образования Администрации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37384"/>
              </p:ext>
            </p:extLst>
          </p:nvPr>
        </p:nvGraphicFramePr>
        <p:xfrm>
          <a:off x="4788024" y="2132856"/>
          <a:ext cx="3955704" cy="225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8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54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4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6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118840,30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129542,6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129378,0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659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97" name="TextBox 13"/>
          <p:cNvSpPr txBox="1">
            <a:spLocks noChangeArrowheads="1"/>
          </p:cNvSpPr>
          <p:nvPr/>
        </p:nvSpPr>
        <p:spPr bwMode="auto">
          <a:xfrm>
            <a:off x="197644" y="6045200"/>
            <a:ext cx="847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http://xn--h1aadcj4a9b.xn--p1ai/?p=9824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3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3475748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23727"/>
              </p:ext>
            </p:extLst>
          </p:nvPr>
        </p:nvGraphicFramePr>
        <p:xfrm>
          <a:off x="-1" y="957263"/>
          <a:ext cx="8016360" cy="31296875"/>
        </p:xfrm>
        <a:graphic>
          <a:graphicData uri="http://schemas.openxmlformats.org/drawingml/2006/table">
            <a:tbl>
              <a:tblPr/>
              <a:tblGrid>
                <a:gridCol w="5174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39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учреждениях, количество мест на 1000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детей в возрасте от 1 года до 7 лет, охваченных услугами дошкольного образования, в общей численности детей указанного возраста, процент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 образовательных организаций, в которых обеспечена противопожарная, антитеррорестическая, антикриминальная защищённость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дошкольных образовательных организаций в которых в течение отчётного периода отсутствовали чрезвычайные ситуации, повлекшие вред здоровью обучающихся и воспитанников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дошкольных образовательных организаций в которых установлены и эксплуатируются узлы учёта тепловой энергии в соответствии с требованиями действующего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учреждений дошкольного образования, в которых организован питьевой режим в соответствии с требованиями законодательства(%)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санитарно-химическим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микробиологическим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Удовлетворенность населения качеством дошкольного образования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дошкольных образовательных учреждений, приведенных в состояние, отвечающее удовлетворительному, в течение отчетного периода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образовательных учреждений в сфере дошкольного образования с надлежащим размещением оборудования и носителей информации, необходимых для обеспечения беспрепятственного доступа к объектам (местам предоставления услуг) с учётом ограничений жизнедеятельности инвалида, от общего количества объектов в сфере образования, на которых предоставляются услуги инвалидам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учащихся организаций общего образования, обучающихся в соответствии с новыми   ФГОС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лиц, сдавших единый государственный экзамен, от числа выпускников, участвовавших в нем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Отношение среднего балла единого государственного экзамена (в расчете на 1 предмет) в 10 процентах школ с лучшими результатами единого государственного экзамена к среднему баллу единого государственного экзамена (в расчете на 1 предмет) в 10 процентах школ с худшими результатами единого государственного экзамена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детей-инвалидов, получающих общее образование на дому с использованием дистанционных образовательных технологий, от общей численности детей-инвалидов, которым это показано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Удовлетворенность населения качеством общего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учреждений общего образования, в которых организован питьевой режим в соответствии с требованиями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оборудованных и подключенных рабочих мест к Федеральной информационной системе «Федеральный реестр сведений о документах об образовании и (или) квалификации, документах об обучении»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санитарно-химическим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проб воды, отбор которых произведен из водопроводной сети и которые не отвечают гигиеническим нормативам по микробиологическим показателям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обеспечения бланками документов об образовании и (или) о квалификации( 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образовательных учреждений в сфере общего образования с надлежащим размещением оборудования и носителей информации, необходимых для обеспечения беспрепятственного доступа к объектам (местам предоставления услуг) с учётом ограничений жизнедеятельности инвалида, от общего количества объектов в сфере образования, на которых предоставляются услуги инвалидам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 (процентов)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образовательных учреждений, реализующих программы общего образования, здания которых требуют капитального ремонта, в общей численности муниципальных образовательных учреждений, реализующих программы общего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учреждений, в которых обеспечена возможность пользоваться широкополосным Интернетом не менее 2 Мб/с (процентов)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обеспеченных установкой навигационной системы ГЛОНАСС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учреждений, в которых обеспечена возможность пользоваться широкополосным Интернетом не менее 2 Мб/с (процентов)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обеспеченных установкой навигационной системы ГЛОНАСС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 обучающиеся которых обеспечены комплектом учебников в соответствии с Федеральным перечнем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 общеобразовательных организаций, в которых обеспечена противопожарная, антитеррорестическая, антикриминальная защищённость обучающихся(%)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 в которых в течение отчётного периода отсутствовали чрезвычайные ситуации, повлекшие вред здоровью обучающихся и воспитанников,%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общеобразовательных организаций, в которых установлены и эксплуатируются узлы учёта тепловой энергии в соответствии с требованиями действующего законодательства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внедренных целевых моделей цифровой образовательной среды в общеобразовательных организациях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сотрудников и педагогов общеобразовательной организации, прошедших дополнительное профессиональное образование по вопросам внедрения и функционирования целевой модели цифровой образовательной среды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муниципальных общеобразовательных организаций, являющихся в текущем финансовом году получателями субсидии на внедрение целевой модели цифровой образовательной среды в муниципальных общеобразовательных организациях области, в которых проведено обновление и техническое обслуживание (ремонт) средств (программного обеспечения и оборудования), приобретенных в рамках субсидий  бюджетам муниципальных районов и городского округа на внедрение целевой модели образовательной среды в общеобразовательных организациях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общеобразовательных организаций, расположенных в сельской местности, в которых обновлена материально-техническая база для занятий физической культурой и спортом (единиц)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3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численности учителей в возрасте до 35 лет в общей численности учителей общеобразовательных организаций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7677" name="TextBox 4"/>
          <p:cNvSpPr txBox="1">
            <a:spLocks noChangeArrowheads="1"/>
          </p:cNvSpPr>
          <p:nvPr/>
        </p:nvSpPr>
        <p:spPr bwMode="auto">
          <a:xfrm>
            <a:off x="2268538" y="587375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67678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078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07950" y="741225"/>
            <a:ext cx="3384550" cy="362388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Совершенствование и развитие муниципальной службы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административных барьеров, оптимизация и повышение качества предоставления государственных и муниципальных услуг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в Шимском муниципальном 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Шимском муниципальном районе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обеспечения деятельности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53603"/>
              </p:ext>
            </p:extLst>
          </p:nvPr>
        </p:nvGraphicFramePr>
        <p:xfrm>
          <a:off x="3671888" y="814388"/>
          <a:ext cx="52022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0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0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34949,5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36707,9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36638,4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966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9669" name="TextBox 13"/>
          <p:cNvSpPr txBox="1">
            <a:spLocks noChangeArrowheads="1"/>
          </p:cNvSpPr>
          <p:nvPr/>
        </p:nvSpPr>
        <p:spPr bwMode="auto">
          <a:xfrm>
            <a:off x="323850" y="61785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http://xn--h1aadcj4a9b.xn--p1ai/?p=9973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75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24065262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55434"/>
              </p:ext>
            </p:extLst>
          </p:nvPr>
        </p:nvGraphicFramePr>
        <p:xfrm>
          <a:off x="251519" y="788631"/>
          <a:ext cx="8064897" cy="16324303"/>
        </p:xfrm>
        <a:graphic>
          <a:graphicData uri="http://schemas.openxmlformats.org/drawingml/2006/table">
            <a:tbl>
              <a:tblPr/>
              <a:tblGrid>
                <a:gridCol w="5526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37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59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прошедших профессиональную переподготовку и повышение квалификации,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757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в отношении которых реализуется механизм ротации 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239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 отношении которых применяется механизм испытательного срока при замещении вакантных должностей муниципальной службы,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претендентов на замещение вакантных должностей муниципальной службы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включенных в кадровый резерв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от общего числа лиц, включенных в кадровый резерв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Шимского муниципального района прошедших аттестацию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получивших пенсию за выслугу лет на муниципальной службе,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совещаний, семинаров муниципальных служащих  по актуальным вопросам развития местного самоуправления  (шт.)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территориальных общественных самоуправлений, действующих на территории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правовых актов соответствующих действующему законодательству(%)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обращений граждан в органы местного самоуправления Шимского муниципального района, рассмотренных с нарушением сроков, установленных законодательством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приемов граждан должностными лицами органов местного самоуправления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общественных приемов граждан в поселениях Шимского муниципального района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заседаний Общественного совета при Администрации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заявителей, удовлетворенных качеством предоставленных государственных и муниципальных услуг, от общего числа опрошенных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количество обращений граждан для получения одной государственной (муниципальной) услуги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время ожидания в очереди при обращении граждан в орган местного самоуправления Шимского муниципального района (мин)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число обращений представителей бизнес-сообщества для получения одной государственной (муниципальной) услуги, связанной со сферой предпринимательской деятельности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3414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 муниципального района, имеющего доступ к получению государственных и муниципальных услуг по принципу «одного окна», в том числе на базе МФЦ, от общей численности населения района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государственных и муниципальных услуг, предоставляемых в муниципальном районе, по которым регулярно проводится мониторинг их качества, от общего числа предоставляемых в области государственных и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образований муниципального района, в которых проводится мониторинг качества исполнения муниципальных функций, предоставления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нормативных правовых актов органов местного самоуправления, размещенных на официальных сайтах органов местного самоуправления муниципального района в сети Интернет для проведения публичных обсуждений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предоставленных по принципу «одного окна» государственных и муниципальных услуг от общего числа предоставленных государственных услуг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проектов нормативных правовых актов органов местного самоуправления Шимского муниципального района, в отношении которых проведена процедура оценки регулирующего воздействия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автоматизированных рабочих мест, обеспечивающих межведомственное электронное взаимодействие при предоставлении государственных и муниципальных услуг в электронном виде в органах местного самоуправления муниципального района и подведомственных им учреждениях,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имеющих официальные сайты для размещения информации о своей деятельности,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соответствия разделов официальных сайтов органов местного самоуправления муниципального района требованиям действующего законодательства,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на официальных сайтах которых  созданы информационные подсистемы, обеспечивающие информационное взаимодействие с гражданами и организациями,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аттестованных автоматизированных рабочих мест в органах местного самоуправления муниципального района на предмет соответствия требованиям защиты информации,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сотрудников органов местного самоуправления муниципального района, имеющих электронную подпись от количества сотрудников органов местного самоуправления муниципального района, имеющих право подписи,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служащих, прошедших обучение на семинарах или курсах по теме «Противодействие коррупции в органах муниципального управления»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в средствах массовой информации материалов о деятельности органов местного самоуправления Шимского муниципального района о проводимой работе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заседаний комиссии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муниципальных нормативных правовых актов в отношении которых проведена антикоррупционная экспертиза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</a:tbl>
          </a:graphicData>
        </a:graphic>
      </p:graphicFrame>
      <p:sp>
        <p:nvSpPr>
          <p:cNvPr id="70741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0742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878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1481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доступности регулярных автомобильных перевозок по муниципальным маршрутам на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строительства, транспорта и дорожного хозяйства Администрации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76183"/>
              </p:ext>
            </p:extLst>
          </p:nvPr>
        </p:nvGraphicFramePr>
        <p:xfrm>
          <a:off x="4979541" y="1512252"/>
          <a:ext cx="3552900" cy="246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20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18076,4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4894,1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171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17" name="TextBox 13"/>
          <p:cNvSpPr txBox="1">
            <a:spLocks noChangeArrowheads="1"/>
          </p:cNvSpPr>
          <p:nvPr/>
        </p:nvSpPr>
        <p:spPr bwMode="auto">
          <a:xfrm>
            <a:off x="263525" y="60436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http://xn--h1aadcj4a9b.xn--p1ai/?p=9871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3" name="TextBox 5"/>
          <p:cNvSpPr txBox="1">
            <a:spLocks noChangeArrowheads="1"/>
          </p:cNvSpPr>
          <p:nvPr/>
        </p:nvSpPr>
        <p:spPr bwMode="auto">
          <a:xfrm>
            <a:off x="263525" y="34925"/>
            <a:ext cx="8604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836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2292"/>
              </p:ext>
            </p:extLst>
          </p:nvPr>
        </p:nvGraphicFramePr>
        <p:xfrm>
          <a:off x="611560" y="1206500"/>
          <a:ext cx="8352928" cy="5247039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234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Протяженность отремонтированных автомобильных дорог общего пользования местного значения,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2,32812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Протяженность построенных автомобильных дорог общего пользования местного значения, км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0,4256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муниципального района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Содержание автомобильных дорог местного значения, исходя от общей их протяженности,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в отношении которых зарегистрировано право муниципальной собственности, в общей протяженности автомобильных дорог,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Снижение количества дорожно-транспортных происшествий по сравнению с предшествующим годом, на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275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2758" name="TextBox 2"/>
          <p:cNvSpPr txBox="1">
            <a:spLocks noChangeArrowheads="1"/>
          </p:cNvSpPr>
          <p:nvPr/>
        </p:nvSpPr>
        <p:spPr bwMode="auto">
          <a:xfrm>
            <a:off x="47874" y="188913"/>
            <a:ext cx="9110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20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культурного потенциала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 и туристской деятельности в Шимском муниципальном районе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17000"/>
              </p:ext>
            </p:extLst>
          </p:nvPr>
        </p:nvGraphicFramePr>
        <p:xfrm>
          <a:off x="3671888" y="814388"/>
          <a:ext cx="5148584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7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39383,4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37112,3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37112,3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86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7861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http://xn--h1aadcj4a9b.xn--p1ai/?p=9525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11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63505"/>
              </p:ext>
            </p:extLst>
          </p:nvPr>
        </p:nvGraphicFramePr>
        <p:xfrm>
          <a:off x="0" y="1380332"/>
          <a:ext cx="8355086" cy="17793949"/>
        </p:xfrm>
        <a:graphic>
          <a:graphicData uri="http://schemas.openxmlformats.org/drawingml/2006/table">
            <a:tbl>
              <a:tblPr/>
              <a:tblGrid>
                <a:gridCol w="6104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посещений платных мероприятий культурно — досуговых учреждений на 1000  человек населения,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повышение уровня удовлетворенности граждан, проживающих на территории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 муниципального  района   Новгородской области,  качеством предоставления муниципальных услуг в сфере культуры,  процент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 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число пользователей библиотек на 1000 человек  населения,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 муниципальных  библиотек, подключенных к сети «Интернет», в общем количестве библиотек  </a:t>
                      </a:r>
                      <a:r>
                        <a:rPr lang="ru-RU" sz="105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муниципального  района</a:t>
                      </a: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2. Развитие художественного образования, сохранение кадрового потенциала сферы культуры, повышение престижности и привлекательности  профессии  работника  культуры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учащихся общеобразовательных учреждений, занимающихся в учреждениях дополнительного образования в сфере культуры, (процент)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специалистов учреждений культуры, прошедших обучение по программам дополнительного профессионального образования (курсы повышения квалификации),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 детей, привлекаемых к участию в творческих мероприятиях, конкурсах от   общего  числа детей, проживающих в  районе, процент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3. Укрепление единого культурного и информационного пространства на территории области, преодоление отставания и диспропорций  в культурном уровне муниципальных районов, в том числе путем укрепления и модернизации материально-технической базы учреждений культуры, поддержка творческих инициатив населения области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доли  учреждений культуры и искусства, находящихся в муниципальной собственности, состояние которых является удовлетворительным, в общем    количестве учреждений культуры и искусства 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4. Продвижение имиджа </a:t>
                      </a:r>
                      <a:r>
                        <a:rPr lang="ru-RU" sz="1050" b="1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муниципального района как, развитие  межрайонных и  межрегиональных  культурных связей, проведение общественно значимых мероприятий.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  муниципальных учреждений культуры, осуществляющих деятельность в сфере культуры, получивших финансовую поддержку из средств областного бюджета на реализацию творческих проектов в рамках проведения областных творческих конкурсов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5   Оказание  муниципальных  услуг (выполнение работ) в области культуры, библиотечного обслуживания,   дополнительного  образования в сфере культуры и обеспечение деятельности  муниципальных  учреждений культуры,  учреждений    дополнительного  образования в сфере культуры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  в полном объеме показателей муниципального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</a:t>
                      </a: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Своевременность  предоставления отчетности  об исполнении муниципального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библиотек с надлежащим размещением оборудования и носителей информации, необходимых для размещения оборудования и носителей информации, необходимых для обеспечения беспрепятственного доступа инвалидов к объектам (местам предоставления услуг) с учетом ограничений в их жизнедеятельности, от общего количества библиотек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Удельный вес объектов в сфере культуры, у которых имеются выделенные стоянки автотранспортных средств для инвалидов, от общей численности объектов в сфере культуры, на которых инвалидам предоставляются услуги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инвалидов, вовлеченных в культурно-массовые мероприятия, от общего числа инвалидов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36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Задача 1. Содействие формированию конкурентоспособного туристского продукта, развитию проектов в сфере туризма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Среднее время пребывания туристов на территории района (день)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Содействие развитию туристской инфраструктуры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Уровень роста туристского потока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Задача 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</a:rPr>
                        <a:t>Организационное обеспечение туризма в  районе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посетителей объектов экскурсионного показа (тыс. чел.)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8941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82897847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«Комплексные меры противодействия наркомании и зависимости от других психоактивных веществ в Шимском муниципальном районе»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7513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системы профилактики злоупотребления наркотическими средствами и другими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веществами среди различных категорий населения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66543"/>
              </p:ext>
            </p:extLst>
          </p:nvPr>
        </p:nvGraphicFramePr>
        <p:xfrm>
          <a:off x="3516367" y="1326480"/>
          <a:ext cx="5040560" cy="153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0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991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9911" name="TextBox 13"/>
          <p:cNvSpPr txBox="1">
            <a:spLocks noChangeArrowheads="1"/>
          </p:cNvSpPr>
          <p:nvPr/>
        </p:nvSpPr>
        <p:spPr bwMode="auto">
          <a:xfrm>
            <a:off x="107950" y="5564188"/>
            <a:ext cx="892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http://xn--h1aadcj4a9b.xn--p1ai/?p=17212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294342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противодействия наркомании и зависимости от других психоактивных веществ в Шимском муниципальном районе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56254"/>
              </p:ext>
            </p:extLst>
          </p:nvPr>
        </p:nvGraphicFramePr>
        <p:xfrm>
          <a:off x="755576" y="1556792"/>
          <a:ext cx="7995046" cy="486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6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9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9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изданных и распространённых методических информационных материалов о вреде наркотических средств и других ПАВ и последствиях злоупотребления ими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наркологических больных, получивших стационарное лечение, от общего количества  больных, состоящих на диспансерном наркологическом учете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наркоманией, прошедших курс лечения и реабилитации и находящихся в ремиссии более 2 лет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хроническим алкоголизмом, прошедших курс лечения и реабилитации и находящихся в ремиссии более 2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волонтеров, участвующих в работе по профилактике употребления ПАВ, пропаганде здорового образа жизни от общего количества волонтеров муниципального района (%.)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131,3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просветительских, культурно-досуговых, спортивных мероприятий, направленных на профилактику употребления ПАВ, пропаганде здорового образа жизни 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198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550663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i="1" dirty="0">
                <a:solidFill>
                  <a:schemeClr val="accent5">
                    <a:lumMod val="50000"/>
                  </a:schemeClr>
                </a:solidFill>
              </a:rPr>
              <a:t>Что такое бюджет? Какие бывают бюджеты?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115939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 </a:t>
            </a:r>
            <a:r>
              <a:rPr lang="ru-RU" alt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–это план доходов и расходов на определенный период</a:t>
            </a:r>
            <a:r>
              <a:rPr lang="ru-RU" altLang="ru-RU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alt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Консолидированный бюджет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>
                <a:solidFill>
                  <a:srgbClr val="003399"/>
                </a:solidFill>
              </a:rPr>
              <a:t>Волотовского муниципального района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>
              <a:solidFill>
                <a:srgbClr val="003399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051049" y="3687762"/>
            <a:ext cx="115279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08625" y="3616325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3782144"/>
            <a:ext cx="2160587" cy="1223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муниципального</a:t>
            </a:r>
          </a:p>
          <a:p>
            <a:pPr eaLnBrk="1" hangingPunct="1">
              <a:defRPr/>
            </a:pPr>
            <a:r>
              <a:rPr lang="ru-RU" altLang="ru-RU" b="1" i="1" dirty="0"/>
              <a:t>района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23394" y="3825080"/>
            <a:ext cx="2879799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Бюджеты</a:t>
            </a:r>
          </a:p>
          <a:p>
            <a:pPr eaLnBrk="1" hangingPunct="1">
              <a:defRPr/>
            </a:pPr>
            <a:r>
              <a:rPr lang="ru-RU" altLang="ru-RU" b="1" i="1" dirty="0"/>
              <a:t>сельских</a:t>
            </a:r>
          </a:p>
          <a:p>
            <a:pPr eaLnBrk="1" hangingPunct="1">
              <a:defRPr/>
            </a:pPr>
            <a:r>
              <a:rPr lang="ru-RU" altLang="ru-RU" b="1" i="1" dirty="0"/>
              <a:t>поселений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691680" y="5013324"/>
            <a:ext cx="1512165" cy="936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i="1" dirty="0" err="1"/>
              <a:t>Медведское</a:t>
            </a:r>
            <a:r>
              <a:rPr lang="ru-RU" altLang="ru-RU" i="1" dirty="0"/>
              <a:t> сельское</a:t>
            </a:r>
          </a:p>
          <a:p>
            <a:pPr eaLnBrk="1" hangingPunct="1">
              <a:defRPr/>
            </a:pPr>
            <a:r>
              <a:rPr lang="ru-RU" altLang="ru-RU" i="1" dirty="0"/>
              <a:t>поселение </a:t>
            </a: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11960" y="5013325"/>
            <a:ext cx="2123752" cy="10795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Подгощское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32239" y="5087935"/>
            <a:ext cx="2016225" cy="10048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</a:rPr>
              <a:t>Уторгошское</a:t>
            </a: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H="1">
            <a:off x="2843808" y="4799805"/>
            <a:ext cx="864096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flipH="1">
            <a:off x="4932041" y="4833143"/>
            <a:ext cx="144016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5903193" y="4653136"/>
            <a:ext cx="829047" cy="43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2928938"/>
            <a:ext cx="5545137" cy="80486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err="1">
                <a:solidFill>
                  <a:schemeClr val="bg1"/>
                </a:solidFill>
              </a:rPr>
              <a:t>Шимского</a:t>
            </a:r>
            <a:r>
              <a:rPr lang="ru-RU" dirty="0">
                <a:solidFill>
                  <a:schemeClr val="bg1"/>
                </a:solidFill>
              </a:rPr>
              <a:t> муниципального района: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0036" y="3733800"/>
            <a:ext cx="0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" y="142721"/>
            <a:ext cx="1943546" cy="20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35712" y="3869432"/>
            <a:ext cx="2592387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/>
              <a:t>городского поселения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56325" y="3733800"/>
            <a:ext cx="1007963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6" name="Таблица 5"/>
          <p:cNvSpPr>
            <a:spLocks noGrp="1"/>
          </p:cNvSpPr>
          <p:nvPr>
            <p:ph type="tbl" idx="1"/>
          </p:nvPr>
        </p:nvSpPr>
        <p:spPr/>
      </p:sp>
      <p:sp>
        <p:nvSpPr>
          <p:cNvPr id="82947" name="Объект 2"/>
          <p:cNvSpPr>
            <a:spLocks noGrp="1"/>
          </p:cNvSpPr>
          <p:nvPr>
            <p:ph idx="4294967295"/>
          </p:nvPr>
        </p:nvSpPr>
        <p:spPr>
          <a:xfrm>
            <a:off x="0" y="814388"/>
            <a:ext cx="3384550" cy="4721225"/>
          </a:xfrm>
        </p:spPr>
        <p:txBody>
          <a:bodyPr/>
          <a:lstStyle/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Улучшение эксплуатационных характеристик жилищного фонда в соответствии со стандартами качества, обеспечивающих гражданам безопасные и комфортные условия проживания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строительства, транспорта, дорожного и жилищно-коммунального хозяйства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03774"/>
              </p:ext>
            </p:extLst>
          </p:nvPr>
        </p:nvGraphicFramePr>
        <p:xfrm>
          <a:off x="4419600" y="1484785"/>
          <a:ext cx="4544888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720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2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2982" name="TextBox 13"/>
          <p:cNvSpPr txBox="1">
            <a:spLocks noChangeArrowheads="1"/>
          </p:cNvSpPr>
          <p:nvPr/>
        </p:nvSpPr>
        <p:spPr bwMode="auto">
          <a:xfrm>
            <a:off x="117475" y="60769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http://xn--h1aadcj4a9b.xn--p1ai/?p=15077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2379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37878"/>
              </p:ext>
            </p:extLst>
          </p:nvPr>
        </p:nvGraphicFramePr>
        <p:xfrm>
          <a:off x="33338" y="1700213"/>
          <a:ext cx="8859143" cy="223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0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жилых помещений от общего объема муниципального жилья  (%)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обязанности по уплате взносов на капитальный ремонт общего имущества в МКД (%)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4029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78254277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34367" cy="164305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«Охрана окружающей среды и экологической безопасности </a:t>
            </a:r>
            <a:r>
              <a:rPr lang="ru-RU" sz="2600" dirty="0" err="1" smtClean="0">
                <a:solidFill>
                  <a:srgbClr val="002060"/>
                </a:solidFill>
              </a:rPr>
              <a:t>Шимского</a:t>
            </a:r>
            <a:r>
              <a:rPr lang="ru-RU" sz="2600" dirty="0" smtClean="0">
                <a:solidFill>
                  <a:srgbClr val="002060"/>
                </a:solidFill>
              </a:rPr>
              <a:t> муниципального района»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28926" y="2133600"/>
            <a:ext cx="5605474" cy="37776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b"/>
            <a:r>
              <a:rPr lang="ru-RU" dirty="0" smtClean="0"/>
              <a:t>План 2019 год     2460,275</a:t>
            </a:r>
          </a:p>
          <a:p>
            <a:pPr fontAlgn="b"/>
            <a:r>
              <a:rPr lang="ru-RU" dirty="0" smtClean="0"/>
              <a:t>Факт 2019 год      2460,275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598613"/>
            <a:ext cx="2628900" cy="4262437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dirty="0" smtClean="0">
                <a:solidFill>
                  <a:srgbClr val="002060"/>
                </a:solidFill>
              </a:rPr>
              <a:t>Изготовление  проектно-сметной документации на рекультивацию земельного участка, загрязненного в результате расположения на нём объекта размещения отходов,  вблизи д. </a:t>
            </a:r>
            <a:r>
              <a:rPr lang="ru-RU" dirty="0" err="1" smtClean="0">
                <a:solidFill>
                  <a:srgbClr val="002060"/>
                </a:solidFill>
              </a:rPr>
              <a:t>Теребутицы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Шимского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района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dirty="0" smtClean="0">
                <a:solidFill>
                  <a:schemeClr val="bg1"/>
                </a:solidFill>
              </a:rPr>
              <a:t>Комитет жилищно-коммунального, городского хозяйства и жизнеобеспечения Администрации </a:t>
            </a:r>
            <a:r>
              <a:rPr lang="ru-RU" dirty="0" err="1" smtClean="0">
                <a:solidFill>
                  <a:schemeClr val="bg1"/>
                </a:solidFill>
              </a:rPr>
              <a:t>Шимского</a:t>
            </a:r>
            <a:r>
              <a:rPr lang="ru-RU" dirty="0" smtClean="0">
                <a:solidFill>
                  <a:schemeClr val="bg1"/>
                </a:solidFill>
              </a:rPr>
              <a:t> муниципального района</a:t>
            </a: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142852"/>
            <a:ext cx="7962928" cy="17621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«Охрана окружающей среды и экологической безопасности </a:t>
            </a:r>
            <a:r>
              <a:rPr lang="ru-RU" dirty="0" err="1" smtClean="0">
                <a:solidFill>
                  <a:srgbClr val="002060"/>
                </a:solidFill>
              </a:rPr>
              <a:t>Шимского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района»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500" dirty="0" smtClean="0">
                <a:solidFill>
                  <a:srgbClr val="002060"/>
                </a:solidFill>
              </a:rPr>
              <a:t>показатели эффективности</a:t>
            </a:r>
            <a:endParaRPr lang="ru-RU" sz="1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2786058"/>
          <a:ext cx="7786742" cy="292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1428760"/>
                <a:gridCol w="1714512"/>
              </a:tblGrid>
              <a:tr h="97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70" marB="0" anchor="ctr"/>
                </a:tc>
              </a:tr>
              <a:tr h="97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разработанных проектно-сметных документаций на рекультивацию земельных участков, загрязненных в результате расположения на них объектов размещения отходов (ед.)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97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Информационное просвещение населения о состоянии окружающей среды и об организации деятельности в области обращения с отходами (%)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Энергосбережение и повышение энергетической эффективности в Шимском муниципальном районе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3169920" cy="163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 2019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496" y="1214422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Распространение информационных материалов и социальной рекламы в области энергосбережения и повышения энергетической эффективности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643182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Приобретение и установка светодиодных источников света для внутреннего освещения учреждений культуры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07194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dirty="0" smtClean="0">
                <a:solidFill>
                  <a:srgbClr val="008000"/>
                </a:solidFill>
              </a:rPr>
              <a:t>Комитет жилищно-коммунального, городского хозяйства и жизнеобеспечения Администрации </a:t>
            </a:r>
            <a:r>
              <a:rPr lang="ru-RU" dirty="0" err="1" smtClean="0">
                <a:solidFill>
                  <a:srgbClr val="008000"/>
                </a:solidFill>
              </a:rPr>
              <a:t>Шимского</a:t>
            </a:r>
            <a:r>
              <a:rPr lang="ru-RU" dirty="0" smtClean="0">
                <a:solidFill>
                  <a:srgbClr val="008000"/>
                </a:solidFill>
              </a:rPr>
              <a:t> муниципального района</a:t>
            </a: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008000"/>
                </a:solidFill>
              </a:rPr>
              <a:t>Энергосбережение и повышение энергетической эффективности в Шимском муниципальном районе</a:t>
            </a:r>
            <a:endParaRPr lang="ru-RU" sz="2000" dirty="0">
              <a:solidFill>
                <a:srgbClr val="008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2304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Распространение информационных материалов и социальной рекламы в области энергосбережения и повышения энергетической эффективности, </a:t>
                      </a:r>
                      <a:r>
                        <a:rPr lang="ru-RU" sz="1150" b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объема электрической  энергии, потребляемой в многоквартирных домах, расчеты за которую осуществляются с использованием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коллективных (общедомовых) приборов учета, в общем объеме электрической энергии, потребляемой в многоквартирных домах на территории </a:t>
                      </a:r>
                      <a:r>
                        <a:rPr lang="ru-RU" sz="1150" b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сельских </a:t>
                      </a: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поселений, 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объема тепловой энергии, потребляемой в многоквартирных домах, расчеты за которую осуществляются с использованием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коллективных (общедомовых) приборов учета, в общем объеме тепловой энергии, потребляемой в многоквартирных домах на территории сельских поселений,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объема холодной воды, потребляемой в многоквартирных домах, расчеты за которую осуществляются с использованием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коллективных (общедомовых) приборов учета, в общем объеме  воды, потребляемой в многоквартирных домах на территории </a:t>
                      </a:r>
                      <a:r>
                        <a:rPr lang="ru-RU" sz="1150" b="1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сельских</a:t>
                      </a: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поселений,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суммарный расход энергетических ресурсов  в МКД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 в расчете на 1 кв.м. общей площади), у.е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  расход тепловой энергии в многоквартирных домах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 расчете на 1 кв. м. общей площади)Гкал\кв.м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  расход холодной воды  в многоквартирных домах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 расчете на 1 жителя), куб м.\чел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  расход электрической  энергии в многоквартирных домах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(в расчете на 1 кв. м. общей площади), кВт.ч/кв.м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Число замененных кровель МКД за счет средств  регионального оператора,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Число установленных   индивидуальных (поквартирных) счетчиков холодной воды, шт.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  светодиодных источников света  внутреннего освещения, за исключением детских дошкольных образовательных учреждений,  в том числе с использованием механизмов энергосервисных контрактов,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зданий, строений, сооружений учреждений образования, , находящихся в муниципальной собственности, оснащенных приборами учета используемых энергетических ресурсов тепловой энергии 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зданий, строений, сооружений учреждений образования, , находящихся в муниципальной собственности, оснащенных приборами учета используемых энергетических ресурсов  холодной воды 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  светодиодных источников света  внутреннего освещения учреждений культуры , в том числе с использованием механизмов энергосервисных контрактов,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45" marR="106045" marT="63500" marB="6350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животноводства, переработки и реализации продукции животноводства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растениеводства, переработки и реализации продукции растениеводства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малых форм хозяйствования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консультационного, информационного и научного обеспечения сельскохозяйственных товаропроизводителей и сельского населения, повышение кадрового потенциала в сельском хозяйстве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 исполнитель: комитет сельского хозяйства и продовольствия Администрации муниципального района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93241"/>
              </p:ext>
            </p:extLst>
          </p:nvPr>
        </p:nvGraphicFramePr>
        <p:xfrm>
          <a:off x="4788025" y="1743241"/>
          <a:ext cx="3274887" cy="19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2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http://xn--h1aadcj4a9b.xn--p1ai/?p=15070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</a:t>
            </a: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1088922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37025"/>
              </p:ext>
            </p:extLst>
          </p:nvPr>
        </p:nvGraphicFramePr>
        <p:xfrm>
          <a:off x="251520" y="830263"/>
          <a:ext cx="8568952" cy="9239566"/>
        </p:xfrm>
        <a:graphic>
          <a:graphicData uri="http://schemas.openxmlformats.org/drawingml/2006/table">
            <a:tbl>
              <a:tblPr/>
              <a:tblGrid>
                <a:gridCol w="4203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1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1.1.1.Производство скота и птицы на убой в хозяйствах всех категорий (в живом весе)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1.1.2.Производство молока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2 305,7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2 915,0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2 047,4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1.1.3.Производство яиц в хозяйствах всех категорий (тыс.шт.)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1.1.4.Производство товарного меда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1.2.1.Количество проведенных ярмарок по продаже продовольственных товаров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2.1.1.Валовой сбор зерна и зернобобовых культур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2 130,1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4 700,0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4 530,6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2.1.2.Валовой сбор картофеля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19 096,5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19 310,0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19 093,9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2.1.3.Валовой сбор овощей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8 459,6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5 200,0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9 674,0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2.1.4.Производство льноволокна в хозяйствах всех категорий (тонн)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1 115,6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3.1.1. Площадь земельных участков, оформленных в собственность крестьянскими (фермерскими) хозяйствами) (га)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4.1.1. Обеспеченность специалистами сельскохозяйственных организаций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4.1.2. Повышение квалификации и переподготовка работников агропромышленного комплекса и органов местного самоуправления (чел.)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4.2.1. Количество оказанных консультационных услуг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5.1. 1.Количество отловленных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6.1.1. Количество обследованных объектов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7.1.Индекс производства продукции сельского хозяйства в хозяйствах всех категорий (в сопоставимых ценах)(%)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7.2.Рентабельность сельскохозяйственных организаций по всей деятельности (с учетом субсидий)(%)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7.3.Среднемесячная номинальная заработная плата работников сельского хозяйства (по сельскохозяйственным организациям, не относящимся к субъектам малого предпринимательства) (тыс.руб.)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21,594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22,956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859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молодёжи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 исполнитель: 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35505"/>
              </p:ext>
            </p:extLst>
          </p:nvPr>
        </p:nvGraphicFramePr>
        <p:xfrm>
          <a:off x="4572000" y="1772816"/>
          <a:ext cx="3274887" cy="185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649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http://xn--h1aadcj4a9b.xn--p1ai/?p=18942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молодежной политики в Шимском муниципальном районе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615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62976"/>
              </p:ext>
            </p:extLst>
          </p:nvPr>
        </p:nvGraphicFramePr>
        <p:xfrm>
          <a:off x="136166" y="803483"/>
          <a:ext cx="8568952" cy="13886270"/>
        </p:xfrm>
        <a:graphic>
          <a:graphicData uri="http://schemas.openxmlformats.org/drawingml/2006/table">
            <a:tbl>
              <a:tblPr/>
              <a:tblGrid>
                <a:gridCol w="4203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1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изданных и распространенных информационных, методических материалов по приоритетным направлениям государственной молодежной политики 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специалистов органов управления молодёжной политики муниципального района, повысивших квалификацию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руководителей и специалистов учреждений и центров молодёжной сферы, повысивших квалификацию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            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зарегистрированных в муниципальном районе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разводов в истекшем календарном году среди молодых семей, зарегистрированных на территории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клубов молодых семей, действующих на территории района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охваченной профильными лагерями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вовлеченной в проведение акций, направленных на формирование здорового образа жизни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молодёжи, занятой в трудовых бригадах, действующих на территории муниципального района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  молодых людей, вовлеченных в реализуемые органами исполни-тельной власти проекты и программы в сфере поддержки талантливой молодежи, в общем количестве молодежи в возрасте от 14 до 30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молодых людей в возрасте от 14 до 30 лет, принимающих участие в добровольческой деятельности, в общей численности молодежи в возрасте от 14 до 30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молодежи Шимского района, участвующей в областных молодежных форумах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молодежи муниципального района, принявшей участие в международных, всероссийских и межрегиональных мероприятиях по направлениям молодёжной политики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разработанных информационных, методических материалов по предупреждению распространения экстремистских идей в молодежной среде, формированию межнациональной и межрелигиозной толерантности молодежи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изданных и распространенных информационных, методических материалов по приоритетным направлениям государственной молодежной политики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специалистов органов управления молодёжной политики муниципального района, повысивших квалификацию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руководителей и специалистов учреждений и центров молодёжной сферы, повысивших квалификацию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            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зарегистрированных в муниципальном районе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разводов в истекшем календарном году среди молодых семей, зарегистрированных на территории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клубов молодых семей, действующих на территории района (ед.)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охваченной профильными лагерями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вовлеченной в проведение акций, направленных на формирование здорового образа жизни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7150" marB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 в Шимском муниципальном районе»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823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7788"/>
            <a:ext cx="8964612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br>
              <a:rPr lang="ru-RU" alt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</a:t>
            </a:r>
            <a:b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grpSp>
        <p:nvGrpSpPr>
          <p:cNvPr id="26627" name="Organization Chart 7"/>
          <p:cNvGrpSpPr>
            <a:grpSpLocks noChangeAspect="1"/>
          </p:cNvGrpSpPr>
          <p:nvPr/>
        </p:nvGrpSpPr>
        <p:grpSpPr bwMode="auto">
          <a:xfrm>
            <a:off x="468313" y="1773238"/>
            <a:ext cx="8104187" cy="4784725"/>
            <a:chOff x="285" y="990"/>
            <a:chExt cx="2843" cy="669"/>
          </a:xfrm>
          <a:solidFill>
            <a:schemeClr val="accent5">
              <a:lumMod val="75000"/>
            </a:schemeClr>
          </a:solidFill>
        </p:grpSpPr>
        <p:cxnSp>
          <p:nvCxnSpPr>
            <p:cNvPr id="26628" name="_s102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2202" y="645"/>
              <a:ext cx="47" cy="9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29" name="_s1029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1710" y="1076"/>
              <a:ext cx="47" cy="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30" name="_s1030"/>
            <p:cNvCxnSpPr>
              <a:cxnSpLocks noChangeShapeType="1"/>
              <a:stCxn id="8" idx="0"/>
            </p:cNvCxnSpPr>
            <p:nvPr/>
          </p:nvCxnSpPr>
          <p:spPr bwMode="auto">
            <a:xfrm rot="5400000" flipH="1" flipV="1">
              <a:off x="1211" y="589"/>
              <a:ext cx="58" cy="104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400" y="990"/>
              <a:ext cx="2728" cy="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 бюджета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285" y="1141"/>
              <a:ext cx="864" cy="51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Налоговые доходы</a:t>
              </a:r>
            </a:p>
            <a:p>
              <a:pPr algn="ctr" eaLnBrk="1" hangingPunct="1">
                <a:defRPr/>
              </a:pPr>
              <a:endParaRPr lang="ru-RU" altLang="ru-RU" b="1" dirty="0"/>
            </a:p>
            <a:p>
              <a:pPr algn="ctr" eaLnBrk="1" hangingPunct="1">
                <a:defRPr/>
              </a:pPr>
              <a:r>
                <a:rPr lang="ru-RU" altLang="ru-RU" sz="16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налогов, 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Налоговым кодексом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Российской Федерации</a:t>
              </a:r>
              <a:r>
                <a:rPr lang="ru-RU" altLang="ru-RU" sz="16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прибыль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организаций;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→акцизы;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доходы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физических лиц;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→другие налоги.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270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Неналоговые</a:t>
              </a:r>
              <a:r>
                <a:rPr lang="ru-RU" altLang="ru-RU" b="1" i="1" dirty="0"/>
                <a:t> </a:t>
              </a: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других пошлин и сборов,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законодательством, а также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штрафов за нарушение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законодательства</a:t>
              </a:r>
              <a:r>
                <a:rPr lang="ru-RU" altLang="ru-RU" sz="14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→доходы от использования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муниципального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имущества и земли;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→штрафные санкции;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→другие доходы</a:t>
              </a: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2255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000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Безвозмездные</a:t>
              </a:r>
            </a:p>
            <a:p>
              <a:pPr algn="ctr" eaLnBrk="1" hangingPunct="1">
                <a:defRPr/>
              </a:pPr>
              <a:r>
                <a:rPr lang="ru-RU" altLang="ru-RU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поступления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других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бюджетов бюджетной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системы (межбюджетные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трансферты),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организаций, граждан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(кроме налоговых и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неналоговых доходов).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46150"/>
          </a:xfrm>
        </p:spPr>
        <p:txBody>
          <a:bodyPr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муниципального района по разделу «Общегосударственные вопросы» за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86075" y="3494088"/>
          <a:ext cx="4705350" cy="294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Общегосударственные вопросы – 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26074.1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  том числе по подразделам: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1168.0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17662.1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2932.7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4147.6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законодательных (представительных)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Судебная система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5094" name="Picture 2" descr="http://watchdogwire.wpengine.netdna-cdn.com/ohio/files/2013/05/shutterstock_18865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896461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33366"/>
              </p:ext>
            </p:extLst>
          </p:nvPr>
        </p:nvGraphicFramePr>
        <p:xfrm>
          <a:off x="250825" y="2276475"/>
          <a:ext cx="8713789" cy="4522963"/>
        </p:xfrm>
        <a:graphic>
          <a:graphicData uri="http://schemas.openxmlformats.org/drawingml/2006/table">
            <a:tbl>
              <a:tblPr/>
              <a:tblGrid>
                <a:gridCol w="5152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31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Запланировано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– всего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47699,5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47630,0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том числе по подразделам: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85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5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25615,6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25573,0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4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4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6135,4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6135,4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6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14441,0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14441,0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«Национальная оборона» за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125538"/>
            <a:ext cx="77041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в сфере национальной обороны определяются: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марта 1998 года № 53-ФЗ «О воинской обязанности и военной службе»;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29 апреля 2006 года № 258 «О субвенциях на осуществление полномочий по первичному воинскому учету на территориях, где отсутствуют военные комиссариаты»;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от 3 марта 2008 года № 255-ОЗ «Об утверждении методики распределения субвенций между бюджетами муниципальных районов для предоставления их бюджетам поселений на осуществление государственных полномочий по первичному воинскому учету на территориях, где отсутствуют военные комиссариаты».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69491"/>
              </p:ext>
            </p:extLst>
          </p:nvPr>
        </p:nvGraphicFramePr>
        <p:xfrm>
          <a:off x="1331913" y="4830763"/>
          <a:ext cx="619241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489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88" y="333375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Расходы из бюджета муниципального района по разделу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Национальная безопасность и правоохранительная деятельность за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2019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год</a:t>
            </a:r>
          </a:p>
        </p:txBody>
      </p:sp>
      <p:pic>
        <p:nvPicPr>
          <p:cNvPr id="48131" name="Picture 6" descr="http://cs621927.vk.me/v621927726/345fe/sX2qmkCHf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628775"/>
            <a:ext cx="5514975" cy="5157788"/>
          </a:xfrm>
          <a:noFill/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395288" y="1700213"/>
            <a:ext cx="3024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Бюджетные ассигнования направлены на мероприятия по предупреждению и ликвидации последствий чрезвычайных ситуаций и стихийных бедствий, содержания единой диспетчерской службы района –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1183,1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тыс. руб.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1412" cy="1905000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 за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1638" y="692150"/>
            <a:ext cx="714533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средства: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развитие системы управления имуществом в Шимском муниципальном района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7650,0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;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содержание автомобильных дорог  и инженерных сооружений на них вне границ населенных пунктов в границах муниципального района 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дорожные фонды) 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4410,0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49156" name="Picture 5" descr="http://i.obozrevatel.ua/2/1557647/704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7113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fxstock.ru/uploads/2014-08/1408563122_Ekonomika-zomboyashik-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69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ttp://nacontrol.ru/images/stories/sh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6922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http://mosreg.ru/upload/iblock/63e/6small122459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67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87199"/>
              </p:ext>
            </p:extLst>
          </p:nvPr>
        </p:nvGraphicFramePr>
        <p:xfrm>
          <a:off x="1907706" y="3264389"/>
          <a:ext cx="6904507" cy="3404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4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240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рыболовство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9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73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900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</a:p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Жилищно-коммунальное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хозяйство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16438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0233"/>
              </p:ext>
            </p:extLst>
          </p:nvPr>
        </p:nvGraphicFramePr>
        <p:xfrm>
          <a:off x="1890713" y="4432300"/>
          <a:ext cx="5435600" cy="131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7140" name="Picture 37" descr="http://oz-nks3.ru/upload/iblock/681/681c61a65fbe3614b66ea4ac4ff35c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713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1" name="Прямоугольник 4"/>
          <p:cNvSpPr>
            <a:spLocks noChangeArrowheads="1"/>
          </p:cNvSpPr>
          <p:nvPr/>
        </p:nvSpPr>
        <p:spPr bwMode="auto">
          <a:xfrm>
            <a:off x="3635375" y="1628775"/>
            <a:ext cx="1732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599,3тыс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296987"/>
          </a:xfrm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http://www.ceide-fsm.com/wp-content/uploads/2013/11/6858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0825" y="5492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 за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2019год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23302"/>
              </p:ext>
            </p:extLst>
          </p:nvPr>
        </p:nvGraphicFramePr>
        <p:xfrm>
          <a:off x="755577" y="2564903"/>
          <a:ext cx="8388424" cy="4649803"/>
        </p:xfrm>
        <a:graphic>
          <a:graphicData uri="http://schemas.openxmlformats.org/drawingml/2006/table">
            <a:tbl>
              <a:tblPr/>
              <a:tblGrid>
                <a:gridCol w="2484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9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520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9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36562,3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36562,3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5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82332,5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82266,7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5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8255,1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8255,1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61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89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92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образованию: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127880,3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127814,50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0225" name="TextBox 2"/>
          <p:cNvSpPr txBox="1">
            <a:spLocks noChangeArrowheads="1"/>
          </p:cNvSpPr>
          <p:nvPr/>
        </p:nvSpPr>
        <p:spPr bwMode="auto">
          <a:xfrm>
            <a:off x="4859338" y="17732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Удельный вес отрасли образования в расходах –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51,8%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51203" name="Picture 2" descr="http://politeka.net/wp-content/uploads/2015/02/Bankoboev.Ru_kinoplenka_na_kass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258888" y="623888"/>
            <a:ext cx="720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«Культура, кинематография» за </a:t>
            </a:r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43496"/>
              </p:ext>
            </p:extLst>
          </p:nvPr>
        </p:nvGraphicFramePr>
        <p:xfrm>
          <a:off x="1474788" y="4508500"/>
          <a:ext cx="6985000" cy="1742579"/>
        </p:xfrm>
        <a:graphic>
          <a:graphicData uri="http://schemas.openxmlformats.org/drawingml/2006/table">
            <a:tbl>
              <a:tblPr/>
              <a:tblGrid>
                <a:gridCol w="1482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8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32191,7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32191,7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3375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Социальная политика» за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2019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52227" name="Picture 4" descr="http://ic.pics.livejournal.com/orionplus/73979274/23894/2389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5113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29674"/>
              </p:ext>
            </p:extLst>
          </p:nvPr>
        </p:nvGraphicFramePr>
        <p:xfrm>
          <a:off x="179388" y="1484313"/>
          <a:ext cx="6696075" cy="2431477"/>
        </p:xfrm>
        <a:graphic>
          <a:graphicData uri="http://schemas.openxmlformats.org/drawingml/2006/table">
            <a:tbl>
              <a:tblPr/>
              <a:tblGrid>
                <a:gridCol w="2592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1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объем, тыс. руб.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16128,2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16029,4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84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 по подразделам: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пенсионное обеспечение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2061,4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2061,4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семьи и детства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14029,8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13931,0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другие вопросы в области социальной политики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</a:rPr>
              <a:t>Расходы в расчете на душу населения в 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2019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</a:rPr>
              <a:t>году</a:t>
            </a:r>
            <a:b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67737" cy="4922837"/>
          </a:xfrm>
        </p:spPr>
        <p:txBody>
          <a:bodyPr rtlCol="0">
            <a:normAutofit fontScale="25000" lnSpcReduction="20000"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</a:t>
            </a:r>
            <a:r>
              <a:rPr lang="ru-RU" altLang="ru-RU" sz="7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Шимского</a:t>
            </a: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01.01.2019 - </a:t>
            </a: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11066 </a:t>
            </a:r>
            <a:r>
              <a:rPr lang="ru-RU" altLang="ru-R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4800" b="1" dirty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муниципального района 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–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22257,1рублей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1854,75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5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 в расчете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54,16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4,50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 в расчете 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11550,20рублей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962,51рубля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культуру и кинематографию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2909,1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242,4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1448,53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120,71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физкультуру и спорт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41,88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 , 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3,49 </a:t>
            </a:r>
            <a:r>
              <a:rPr lang="ru-RU" altLang="ru-RU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4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общегосударственные вопросы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2019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9077152"/>
              </p:ext>
            </p:extLst>
          </p:nvPr>
        </p:nvGraphicFramePr>
        <p:xfrm>
          <a:off x="0" y="1046163"/>
          <a:ext cx="90932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4" name="Рисунок 7" descr="http://zakupki223.ru/wp-content/uploads/2013/07/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2338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Федеральные, региональные и местные налоги</a:t>
            </a:r>
          </a:p>
        </p:txBody>
      </p:sp>
      <p:grpSp>
        <p:nvGrpSpPr>
          <p:cNvPr id="24579" name="Organization Chart 18"/>
          <p:cNvGrpSpPr>
            <a:grpSpLocks noChangeAspect="1"/>
          </p:cNvGrpSpPr>
          <p:nvPr/>
        </p:nvGrpSpPr>
        <p:grpSpPr bwMode="auto">
          <a:xfrm>
            <a:off x="195263" y="2057400"/>
            <a:ext cx="8240712" cy="4395788"/>
            <a:chOff x="269" y="996"/>
            <a:chExt cx="2884" cy="717"/>
          </a:xfrm>
        </p:grpSpPr>
        <p:cxnSp>
          <p:nvCxnSpPr>
            <p:cNvPr id="24581" name="_s2052"/>
            <p:cNvCxnSpPr>
              <a:cxnSpLocks noChangeShapeType="1"/>
            </p:cNvCxnSpPr>
            <p:nvPr/>
          </p:nvCxnSpPr>
          <p:spPr bwMode="auto">
            <a:xfrm rot="5400000" flipH="1" flipV="1">
              <a:off x="2698" y="1228"/>
              <a:ext cx="4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_s2053"/>
            <p:cNvCxnSpPr>
              <a:cxnSpLocks noChangeShapeType="1"/>
            </p:cNvCxnSpPr>
            <p:nvPr/>
          </p:nvCxnSpPr>
          <p:spPr bwMode="auto">
            <a:xfrm flipV="1">
              <a:off x="1713" y="1212"/>
              <a:ext cx="0" cy="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678" y="1235"/>
              <a:ext cx="50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_s2055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2197" y="607"/>
              <a:ext cx="36" cy="1012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_s2056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1693" y="1111"/>
              <a:ext cx="36" cy="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_s2057"/>
            <p:cNvCxnSpPr>
              <a:cxnSpLocks noChangeShapeType="1"/>
              <a:endCxn id="24587" idx="2"/>
            </p:cNvCxnSpPr>
            <p:nvPr/>
          </p:nvCxnSpPr>
          <p:spPr bwMode="auto">
            <a:xfrm rot="-5400000">
              <a:off x="1189" y="611"/>
              <a:ext cx="36" cy="100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_s2058"/>
            <p:cNvSpPr>
              <a:spLocks noChangeArrowheads="1"/>
            </p:cNvSpPr>
            <p:nvPr/>
          </p:nvSpPr>
          <p:spPr bwMode="auto">
            <a:xfrm>
              <a:off x="1277" y="996"/>
              <a:ext cx="864" cy="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100" b="1">
                  <a:solidFill>
                    <a:schemeClr val="tx1"/>
                  </a:solidFill>
                  <a:latin typeface="Arial" panose="020B0604020202020204" pitchFamily="34" charset="0"/>
                </a:rPr>
                <a:t>ВИДЫ НАЛОГОВ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73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ФЕДЕРАЛЬНЫЕ</a:t>
              </a: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281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РЕГИОНАЛЬНЫЕ</a:t>
              </a:r>
            </a:p>
          </p:txBody>
        </p:sp>
        <p:sp>
          <p:nvSpPr>
            <p:cNvPr id="8" name="_s2061"/>
            <p:cNvSpPr>
              <a:spLocks noChangeArrowheads="1"/>
            </p:cNvSpPr>
            <p:nvPr/>
          </p:nvSpPr>
          <p:spPr bwMode="auto">
            <a:xfrm>
              <a:off x="2289" y="1131"/>
              <a:ext cx="864" cy="74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МЕСТНЫЕ</a:t>
              </a:r>
            </a:p>
          </p:txBody>
        </p:sp>
        <p:sp>
          <p:nvSpPr>
            <p:cNvPr id="27663" name="_s2062"/>
            <p:cNvSpPr>
              <a:spLocks noChangeArrowheads="1"/>
            </p:cNvSpPr>
            <p:nvPr/>
          </p:nvSpPr>
          <p:spPr bwMode="auto">
            <a:xfrm>
              <a:off x="269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 всей территории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прибыль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Акцизы.</a:t>
              </a:r>
            </a:p>
          </p:txBody>
        </p:sp>
        <p:sp>
          <p:nvSpPr>
            <p:cNvPr id="27664" name="_s2063"/>
            <p:cNvSpPr>
              <a:spLocks noChangeArrowheads="1"/>
            </p:cNvSpPr>
            <p:nvPr/>
          </p:nvSpPr>
          <p:spPr bwMode="auto">
            <a:xfrm>
              <a:off x="1281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Законами субъектов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обязательных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 субъектов РФ,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Транспортный налог.</a:t>
              </a:r>
            </a:p>
          </p:txBody>
        </p:sp>
        <p:sp>
          <p:nvSpPr>
            <p:cNvPr id="27665" name="_s2064"/>
            <p:cNvSpPr>
              <a:spLocks noChangeArrowheads="1"/>
            </p:cNvSpPr>
            <p:nvPr/>
          </p:nvSpPr>
          <p:spPr bwMode="auto">
            <a:xfrm>
              <a:off x="2289" y="1251"/>
              <a:ext cx="863" cy="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Нормативными актами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представительных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Органов 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Земельный налог;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288" y="703263"/>
            <a:ext cx="80375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обязательный, индивидуально безвозмездный платеж, взимаемый с организаций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лиц в форме отчуждения принадлежащих им на праве собственности,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10655300" cy="66865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муниципального района по разделу «Национальная</a:t>
            </a:r>
            <a:br>
              <a:rPr lang="ru-RU" altLang="ru-RU" sz="16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безопасность и правоохранительная деятельность» за </a:t>
            </a:r>
            <a: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altLang="ru-RU" sz="16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18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76692789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национальную экономику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2019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76909261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6" name="Рисунок 6" descr="http://www.chequer.ru/uploads/posts/2009-04/1239279880_russia5714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52963"/>
            <a:ext cx="2557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53201" cy="914400"/>
          </a:xfrm>
          <a:solidFill>
            <a:srgbClr val="00B050"/>
          </a:solidFill>
        </p:spPr>
        <p:txBody>
          <a:bodyPr/>
          <a:lstStyle/>
          <a:p>
            <a:r>
              <a:rPr lang="ru-RU" altLang="ru-RU" sz="2000" dirty="0" smtClean="0"/>
              <a:t>Динамика расходов бюджета муниципального района  на жилищно-коммунальное хозяйство за 2019 год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71862831"/>
              </p:ext>
            </p:extLst>
          </p:nvPr>
        </p:nvGraphicFramePr>
        <p:xfrm>
          <a:off x="1421606" y="1628800"/>
          <a:ext cx="69119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0" name="Лист" r:id="rId3" imgW="9220200" imgH="5876806" progId="">
                  <p:embed/>
                </p:oleObj>
              </mc:Choice>
              <mc:Fallback>
                <p:oleObj name="Лист" r:id="rId3" imgW="9220200" imgH="5876806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06" y="1628800"/>
                        <a:ext cx="6911975" cy="440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Рисунок 5" descr="http://misanec.ru/wp-content/uploads/2016/03/2652e4f3f4eeaac6c8dccf3cbd448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843213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66763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41492069"/>
              </p:ext>
            </p:extLst>
          </p:nvPr>
        </p:nvGraphicFramePr>
        <p:xfrm>
          <a:off x="1571604" y="857232"/>
          <a:ext cx="7253288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0" name="Лист" r:id="rId3" imgW="7267575" imgH="5029200" progId="">
                  <p:embed/>
                </p:oleObj>
              </mc:Choice>
              <mc:Fallback>
                <p:oleObj name="Лист" r:id="rId3" imgW="7267575" imgH="5029200" progId="">
                  <p:embed/>
                  <p:pic>
                    <p:nvPicPr>
                      <p:cNvPr id="0" name="Picture 2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857232"/>
                        <a:ext cx="7253288" cy="501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15287" cy="5492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образование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13692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4262287"/>
              </p:ext>
            </p:extLst>
          </p:nvPr>
        </p:nvGraphicFramePr>
        <p:xfrm>
          <a:off x="611560" y="1124744"/>
          <a:ext cx="82073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3" name="Лист" r:id="rId3" imgW="9163050" imgH="4876681" progId="">
                  <p:embed/>
                </p:oleObj>
              </mc:Choice>
              <mc:Fallback>
                <p:oleObj name="Лист" r:id="rId3" imgW="9163050" imgH="4876681" progId="">
                  <p:embed/>
                  <p:pic>
                    <p:nvPicPr>
                      <p:cNvPr id="0" name="Picture 2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8207375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015287" cy="865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Динамика расходов на культуру, кинематографию за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2019 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год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95936" y="1736812"/>
            <a:ext cx="57606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340369">
            <a:off x="3996742" y="1286955"/>
            <a:ext cx="81416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6,3 %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32620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Динамика расходов бюджета муниципального района на социальную политику за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2019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год</a:t>
            </a:r>
          </a:p>
        </p:txBody>
      </p:sp>
      <p:graphicFrame>
        <p:nvGraphicFramePr>
          <p:cNvPr id="5734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4090323"/>
              </p:ext>
            </p:extLst>
          </p:nvPr>
        </p:nvGraphicFramePr>
        <p:xfrm>
          <a:off x="590550" y="1508125"/>
          <a:ext cx="5989638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7" name="Лист" r:id="rId3" imgW="6172200" imgH="4248031" progId="">
                  <p:embed/>
                </p:oleObj>
              </mc:Choice>
              <mc:Fallback>
                <p:oleObj name="Лист" r:id="rId3" imgW="6172200" imgH="4248031" progId="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508125"/>
                        <a:ext cx="5989638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27309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70C0"/>
                </a:solidFill>
              </a:rPr>
              <a:t>Динамика расходов бюджета муниципального района  на физическую культуру и спорт за 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>2019 </a:t>
            </a:r>
            <a:r>
              <a:rPr lang="ru-RU" altLang="ru-RU" sz="1800" b="1" i="1" dirty="0">
                <a:solidFill>
                  <a:srgbClr val="0070C0"/>
                </a:solidFill>
              </a:rPr>
              <a:t>год</a:t>
            </a:r>
            <a:r>
              <a:rPr lang="ru-RU" altLang="ru-RU" sz="1800" b="1" dirty="0">
                <a:solidFill>
                  <a:srgbClr val="0070C0"/>
                </a:solidFill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endParaRPr lang="ru-RU" altLang="ru-RU" sz="1800" b="1" dirty="0">
              <a:solidFill>
                <a:srgbClr val="0070C0"/>
              </a:solidFill>
            </a:endParaRPr>
          </a:p>
        </p:txBody>
      </p:sp>
      <p:pic>
        <p:nvPicPr>
          <p:cNvPr id="60420" name="Рисунок 2" descr="молодеж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0113"/>
            <a:ext cx="2720976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3" descr="спорт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84784"/>
            <a:ext cx="24653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70046"/>
              </p:ext>
            </p:extLst>
          </p:nvPr>
        </p:nvGraphicFramePr>
        <p:xfrm>
          <a:off x="430615" y="1196752"/>
          <a:ext cx="6157609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SmartArt 6"/>
          <p:cNvSpPr>
            <a:spLocks noGrp="1"/>
          </p:cNvSpPr>
          <p:nvPr>
            <p:ph type="dgm" idx="1"/>
          </p:nvPr>
        </p:nvSpPr>
        <p:spPr>
          <a:xfrm>
            <a:off x="500034" y="2143116"/>
            <a:ext cx="7067544" cy="4348162"/>
          </a:xfrm>
        </p:spPr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Дефицит(-)/Профицит бюджета муниципального района за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63492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1"/>
            <a:ext cx="2312987" cy="12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98474"/>
              </p:ext>
            </p:extLst>
          </p:nvPr>
        </p:nvGraphicFramePr>
        <p:xfrm>
          <a:off x="785786" y="2071678"/>
          <a:ext cx="7786742" cy="392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145016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04202"/>
              </p:ext>
            </p:extLst>
          </p:nvPr>
        </p:nvGraphicFramePr>
        <p:xfrm>
          <a:off x="395536" y="1484785"/>
          <a:ext cx="8424863" cy="393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 долг, всего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06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предоставленные из областного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569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долговой нагрузки (отношение объема муниципального долга муниципального района к доходам бюджета без учета безвозмездных поступлений),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 предоставленные из областного бюджета составляют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43,7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долга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415693206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3888"/>
            <a:ext cx="7634287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ea typeface="Microsoft JhengHei UI" panose="020B0604030504040204" pitchFamily="34" charset="-120"/>
              </a:rPr>
              <a:t>Открытые информационные ресурсы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 rot="10800000">
            <a:off x="684213" y="1628775"/>
            <a:ext cx="3527425" cy="720725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Ctr="1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Комитета финансов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Администрации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4932362" y="1557338"/>
            <a:ext cx="3240087" cy="7921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/>
              <a:t>komfinshimsk@mail.ru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356100" y="1989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84213" y="2565400"/>
            <a:ext cx="3527425" cy="719138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Oval 9"/>
          <p:cNvSpPr>
            <a:spLocks noChangeArrowheads="1"/>
          </p:cNvSpPr>
          <p:nvPr/>
        </p:nvSpPr>
        <p:spPr bwMode="auto">
          <a:xfrm>
            <a:off x="4932363" y="2528888"/>
            <a:ext cx="3240087" cy="86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Arial"/>
              </a:rPr>
              <a:t>upravlenie.shimsk@mail.ru</a:t>
            </a:r>
            <a:endParaRPr lang="ru-RU" altLang="ru-RU" u="sng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684213" y="3573463"/>
            <a:ext cx="3527425" cy="576262"/>
          </a:xfrm>
          <a:prstGeom prst="rect">
            <a:avLst/>
          </a:prstGeom>
          <a:solidFill>
            <a:srgbClr val="38C8A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Официальный сайт 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района</a:t>
            </a:r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5040313" y="3502025"/>
            <a:ext cx="3276600" cy="7921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://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шимский.рф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/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356100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Rectangle 14"/>
          <p:cNvSpPr>
            <a:spLocks noChangeArrowheads="1"/>
          </p:cNvSpPr>
          <p:nvPr/>
        </p:nvSpPr>
        <p:spPr bwMode="auto">
          <a:xfrm>
            <a:off x="684213" y="4797425"/>
            <a:ext cx="3527425" cy="792163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Единый портал бюджетной системы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≪Электронный бюджет≫</a:t>
            </a:r>
          </a:p>
        </p:txBody>
      </p:sp>
      <p:sp>
        <p:nvSpPr>
          <p:cNvPr id="45069" name="Oval 15"/>
          <p:cNvSpPr>
            <a:spLocks noChangeArrowheads="1"/>
          </p:cNvSpPr>
          <p:nvPr/>
        </p:nvSpPr>
        <p:spPr bwMode="auto">
          <a:xfrm>
            <a:off x="5076825" y="4724400"/>
            <a:ext cx="3240088" cy="7921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www.bus.gov.ru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84663" y="5157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211638" y="1905000"/>
            <a:ext cx="7207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11638" y="2852738"/>
            <a:ext cx="72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11638" y="3789363"/>
            <a:ext cx="774700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11638" y="5072063"/>
            <a:ext cx="847725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22250"/>
            <a:ext cx="7850187" cy="1716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Доходы, формирующие муниципальный дорожный фонд 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032801"/>
              </p:ext>
            </p:extLst>
          </p:nvPr>
        </p:nvGraphicFramePr>
        <p:xfrm>
          <a:off x="4932363" y="5353050"/>
          <a:ext cx="33115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alt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4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24 611,6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23 510,1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628775"/>
            <a:ext cx="360045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/>
              <a:t>Акцизы на нефтепродукты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1628775"/>
            <a:ext cx="338455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/>
              <a:t>Поступление в виде </a:t>
            </a:r>
          </a:p>
          <a:p>
            <a:pPr eaLnBrk="1" hangingPunct="1">
              <a:defRPr/>
            </a:pPr>
            <a:r>
              <a:rPr lang="ru-RU" altLang="ru-RU" sz="1600" b="1" dirty="0"/>
              <a:t>субсидий, субвенций из</a:t>
            </a:r>
          </a:p>
          <a:p>
            <a:pPr eaLnBrk="1" hangingPunct="1">
              <a:defRPr/>
            </a:pPr>
            <a:r>
              <a:rPr lang="ru-RU" altLang="ru-RU" sz="1600" b="1" dirty="0"/>
              <a:t> бюджетов бюджетной </a:t>
            </a:r>
          </a:p>
          <a:p>
            <a:pPr eaLnBrk="1" hangingPunct="1">
              <a:defRPr/>
            </a:pPr>
            <a:r>
              <a:rPr lang="ru-RU" altLang="ru-RU" sz="1600" b="1" dirty="0"/>
              <a:t>системы Российской</a:t>
            </a:r>
          </a:p>
          <a:p>
            <a:pPr eaLnBrk="1" hangingPunct="1">
              <a:defRPr/>
            </a:pPr>
            <a:r>
              <a:rPr lang="ru-RU" altLang="ru-RU" sz="1600" b="1" dirty="0"/>
              <a:t> Федерации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3429000"/>
            <a:ext cx="3527425" cy="1728788"/>
          </a:xfrm>
          <a:prstGeom prst="rect">
            <a:avLst/>
          </a:prstGeom>
          <a:solidFill>
            <a:srgbClr val="38C8A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Государственная пошлина за выдачу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уполномоченным органом местного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самоуправления специального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разрешения на движение по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автомобильным дорогам транспортных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средств, осуществляющих перевозки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опасных, тяжеловесных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и (или) крупногабаритных грузов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32363" y="3500438"/>
            <a:ext cx="3384550" cy="1657350"/>
          </a:xfrm>
          <a:prstGeom prst="rect">
            <a:avLst/>
          </a:prstGeom>
          <a:solidFill>
            <a:srgbClr val="029075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Плата в счет возмещения вреда,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причиненного автомобильным дорогам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общего пользования местного значения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транспортными средствами,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осуществляющими перевозки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тяжеловесных и (или) крупногабаритных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грузов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635375" y="2349500"/>
            <a:ext cx="1728788" cy="15113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Решение Думы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района от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19.12.2018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№ 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222</a:t>
            </a:r>
            <a:endParaRPr lang="ru-RU" alt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6444" y="5796380"/>
            <a:ext cx="3382962" cy="3603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Муниципальный дорожный фонд</a:t>
            </a:r>
          </a:p>
        </p:txBody>
      </p:sp>
      <p:sp>
        <p:nvSpPr>
          <p:cNvPr id="25632" name="Line 11"/>
          <p:cNvSpPr>
            <a:spLocks noChangeShapeType="1"/>
          </p:cNvSpPr>
          <p:nvPr/>
        </p:nvSpPr>
        <p:spPr bwMode="auto">
          <a:xfrm>
            <a:off x="4284663" y="5976938"/>
            <a:ext cx="43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izmaylowo.vaonews.ru/wp-content/uploads/2016/03/%D0%A4%D0%BE%D1%82%D0%BE-%D1%81-%D1%81%D0%B0%D0%B9%D1%82%D0%B0-rbesson.pnzreg.ru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41438"/>
            <a:ext cx="4833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251520" y="1412875"/>
            <a:ext cx="4130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мая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17 часов 00 минут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Администрации района будут проводиться публичные слушания по проекту решения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«Об исполнении бюджета муниципального района за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назначены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07.04.2020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 по исполнению бюджета муниципального района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5400" dirty="0">
              <a:solidFill>
                <a:schemeClr val="accent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04813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Комитет финансов Администрации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Шимского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муниципального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85938"/>
            <a:ext cx="7127875" cy="4524315"/>
          </a:xfrm>
          <a:prstGeom prst="rect">
            <a:avLst/>
          </a:prstGeom>
          <a:gradFill flip="none" rotWithShape="1">
            <a:gsLst>
              <a:gs pos="16200">
                <a:srgbClr val="EAFF96"/>
              </a:gs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Шимск, ул. Новгородская, д. 21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         8(816)56-54857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8(816)56-54633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komfinshimsk@mail.ru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rgbClr val="9999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основной вид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безвозмездных перечислений</a:t>
            </a:r>
            <a:b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endParaRPr lang="ru-RU" altLang="ru-RU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60575"/>
            <a:ext cx="4284663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Dotatio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дар, пожертвование)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Subvenire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-приходить на помощь)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(от лат. «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Subsidium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-поддержка)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2060575"/>
            <a:ext cx="4859337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без определения конкретной цели их использования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финансирование ≪переданных≫ другим публично-правовым образованиям полномочий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условиях долевого </a:t>
            </a: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расходов других бюджетов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23875"/>
            <a:ext cx="9144000" cy="6334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   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    установленным законодательством разграничением полномочий, исполнение которых должно происходить в    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altLang="ru-RU" sz="2800" b="1" i="1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разделам;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ведомствам;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муниципальным программам </a:t>
            </a:r>
            <a:r>
              <a:rPr lang="ru-RU" altLang="ru-RU" sz="2800" dirty="0" err="1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72575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</a:rPr>
              <a:t>Расходы бюджета</a:t>
            </a:r>
          </a:p>
        </p:txBody>
      </p:sp>
      <p:pic>
        <p:nvPicPr>
          <p:cNvPr id="27652" name="Picture 2" descr="D:\Documents and Settings\Admin\Рабочий стол\Новая папка\14109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vert="vert27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исполнение бюджета для граждан за 2016 год111111111111.potx" id="{5233E5AE-23B4-4BD4-ADB5-5B69624B56C8}" vid="{8278E666-4FDC-4F89-B5CD-B4FD33BAADE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исполнение бюджета для граждан за 2016 год111111111111</Template>
  <TotalTime>4724</TotalTime>
  <Words>8213</Words>
  <Application>Microsoft Office PowerPoint</Application>
  <PresentationFormat>Экран (4:3)</PresentationFormat>
  <Paragraphs>2066</Paragraphs>
  <Slides>71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Легкий дым</vt:lpstr>
      <vt:lpstr>Лист</vt:lpstr>
      <vt:lpstr>Презентация PowerPoint</vt:lpstr>
      <vt:lpstr>Презентация PowerPoint</vt:lpstr>
      <vt:lpstr> Что такое «Бюджет для граждан»?</vt:lpstr>
      <vt:lpstr>Что такое бюджет? Какие бывают бюджеты?</vt:lpstr>
      <vt:lpstr>Доходы бюджета   Доходы бюджета – это безвозмездные и безвозвратные поступления денежных средств в бюджет.</vt:lpstr>
      <vt:lpstr>Федеральные, региональные и местные налоги</vt:lpstr>
      <vt:lpstr>Доходы, формирующие муниципальный дорожный фонд  (тыс.руб.)</vt:lpstr>
      <vt:lpstr> Межбюджетные трансферты – основной вид безвозмездных перечислений Межбюджетные трансферты – это денежные средства, перечисляемые из одного бюджета бюджетной системы Российской Федерации другому </vt:lpstr>
      <vt:lpstr>Презентация PowerPoint</vt:lpstr>
      <vt:lpstr>Дефицит и профицит  Доходы – Расходы = Дефицит (Профицит)</vt:lpstr>
      <vt:lpstr>Разделы классификации расходов бюджетов</vt:lpstr>
      <vt:lpstr>Презентация PowerPoint</vt:lpstr>
      <vt:lpstr>Основные параметры исполнения бюджета  Шимского  муниципального района за 2019 год                                                                                                           (в тыс. руб.)</vt:lpstr>
      <vt:lpstr> Основные показатели исполнения бюджета муниципального района по годам, тыс. руб.</vt:lpstr>
      <vt:lpstr>Исполнение доходной части бюджета муниципального района за 2019 год</vt:lpstr>
      <vt:lpstr>Структура доходов бюджета муниципального района за 2019 год   (тыс. руб.)</vt:lpstr>
      <vt:lpstr>Динамика доходов бюджета муниципального района</vt:lpstr>
      <vt:lpstr>Структура безвозмездных поступлений в бюджет муниципального района за 2019 год (в тыс. руб.)</vt:lpstr>
      <vt:lpstr>ИСПОЛНЕНИЕ РАСХОДНОЙ ЧАСТИ БЮДЖЕТА ШИМСКОГО МУНИЦИПАЛЬНОГО РАЙОНА ПО РАЗДЕЛАМ, ПОДРАЗДЕЛАМ ЗА 2019  ГОД  </vt:lpstr>
      <vt:lpstr>Основные направления расходов бюджета муниципального района за 2019 год</vt:lpstr>
      <vt:lpstr>Динамика расходов муниципального бюджета  в 2019 году</vt:lpstr>
      <vt:lpstr>Общественно-значимые объекты, финансируемые в 2019 году из бюджета муниципального района  </vt:lpstr>
      <vt:lpstr>Сведения о фактических расходах на реализацию муниципальных программ за 2019 год                (в руб.)</vt:lpstr>
      <vt:lpstr>Презентация PowerPoint</vt:lpstr>
      <vt:lpstr>Презентация PowerPoint</vt:lpstr>
      <vt:lpstr>«Управление муниципальными финансами Шимского муниципального района»</vt:lpstr>
      <vt:lpstr>«Управление муниципальными финансами Шимского муниципального района»</vt:lpstr>
      <vt:lpstr> </vt:lpstr>
      <vt:lpstr>«Развитие системы управления имуществом в Шимском муниципальном районе» </vt:lpstr>
      <vt:lpstr> </vt:lpstr>
      <vt:lpstr> </vt:lpstr>
      <vt:lpstr> </vt:lpstr>
      <vt:lpstr> </vt:lpstr>
      <vt:lpstr> </vt:lpstr>
      <vt:lpstr> </vt:lpstr>
      <vt:lpstr>«Развитие культуры и туризма Шимского муниципального района» </vt:lpstr>
      <vt:lpstr>«Развитие культуры и туризма Шимского муниципального района» </vt:lpstr>
      <vt:lpstr>«Комплексные меры противодействия наркомании и зависимости от других психоактивных веществ в Шимском муниципальном районе» </vt:lpstr>
      <vt:lpstr>«Комплексные меры противодействия наркомании и зависимости от других психоактивных веществ в Шимском муниципальном районе»</vt:lpstr>
      <vt:lpstr>«Капитальный ремонт муниципального жилищного фонда Шимского муниципального района»</vt:lpstr>
      <vt:lpstr>«Капитальный ремонт муниципального жилищного фонда Шимского муниципального района»</vt:lpstr>
      <vt:lpstr>«Охрана окружающей среды и экологической безопасности Шимского муниципального района»</vt:lpstr>
      <vt:lpstr>«Охрана окружающей среды и экологической безопасности Шимского муниципального района» показатели эффективности</vt:lpstr>
      <vt:lpstr>Энергосбережение и повышение энергетической эффективности в Шимском муниципальном районе </vt:lpstr>
      <vt:lpstr>Энергосбережение и повышение энергетической эффективности в Шимском муниципальном районе</vt:lpstr>
      <vt:lpstr> </vt:lpstr>
      <vt:lpstr> </vt:lpstr>
      <vt:lpstr> </vt:lpstr>
      <vt:lpstr> </vt:lpstr>
      <vt:lpstr>Исполнение бюджета муниципального района по разделу «Общегосударственные вопросы» за 2019 год</vt:lpstr>
      <vt:lpstr>Презентация PowerPoint</vt:lpstr>
      <vt:lpstr>Презентация PowerPoint</vt:lpstr>
      <vt:lpstr>Расходы из бюджета муниципального района по разделу «Национальная экономика» за 2019 год</vt:lpstr>
      <vt:lpstr>Презентация PowerPoint</vt:lpstr>
      <vt:lpstr>Расходы из бюджета муниципального района по разделу «Образование»</vt:lpstr>
      <vt:lpstr>Презентация PowerPoint</vt:lpstr>
      <vt:lpstr>Презентация PowerPoint</vt:lpstr>
      <vt:lpstr>Расходы в расчете на душу населения в 2019 году </vt:lpstr>
      <vt:lpstr>Динамика расходов бюджета муниципального района общегосударственные вопросы за 2019 год </vt:lpstr>
      <vt:lpstr>Динамика расходов бюджета муниципального района по разделу «Национальная  безопасность и правоохранительная деятельность» за 2019 год </vt:lpstr>
      <vt:lpstr>Динамика расходов бюджета муниципального района  на национальную экономику за 2019 год </vt:lpstr>
      <vt:lpstr>Динамика расходов бюджета муниципального района  на жилищно-коммунальное хозяйство за 2019 год </vt:lpstr>
      <vt:lpstr> Динамика расходов на образование за 2019 год </vt:lpstr>
      <vt:lpstr>Динамика расходов на культуру, кинематографию за 2019 год</vt:lpstr>
      <vt:lpstr>Динамика расходов бюджета муниципального района на социальную политику за 2019 год</vt:lpstr>
      <vt:lpstr>Динамика расходов бюджета муниципального района  на физическую культуру и спорт за 2019 год </vt:lpstr>
      <vt:lpstr>Дефицит(-)/Профицит бюджета муниципального района за 2019 год</vt:lpstr>
      <vt:lpstr>Муниципальный долг  Шимского муниципального района  </vt:lpstr>
      <vt:lpstr>Открытые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Герасимова Ирина Сергеевна</dc:creator>
  <cp:lastModifiedBy>User</cp:lastModifiedBy>
  <cp:revision>335</cp:revision>
  <cp:lastPrinted>2020-06-03T06:02:07Z</cp:lastPrinted>
  <dcterms:created xsi:type="dcterms:W3CDTF">2017-04-07T08:11:03Z</dcterms:created>
  <dcterms:modified xsi:type="dcterms:W3CDTF">2020-06-03T07:10:30Z</dcterms:modified>
</cp:coreProperties>
</file>