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73" r:id="rId11"/>
    <p:sldId id="292" r:id="rId12"/>
    <p:sldId id="264" r:id="rId13"/>
    <p:sldId id="265" r:id="rId14"/>
    <p:sldId id="267" r:id="rId15"/>
    <p:sldId id="266" r:id="rId16"/>
    <p:sldId id="290" r:id="rId17"/>
    <p:sldId id="296" r:id="rId18"/>
    <p:sldId id="299" r:id="rId19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685894553191846E-2"/>
          <c:y val="0.26137565051786926"/>
          <c:w val="0.55445544554455461"/>
          <c:h val="0.533460803059273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030778047043834"/>
                  <c:y val="2.38539146151978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16	</a:t>
                    </a:r>
                    <a:r>
                      <a:rPr lang="en-US" dirty="0" smtClean="0"/>
                      <a:t>	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1511623549407E-3"/>
                  <c:y val="-4.657714985505374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16	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 рождении</c:v>
                </c:pt>
                <c:pt idx="1">
                  <c:v>о смерти</c:v>
                </c:pt>
                <c:pt idx="2">
                  <c:v>о заключении брака</c:v>
                </c:pt>
                <c:pt idx="3">
                  <c:v>о расторжении брака</c:v>
                </c:pt>
                <c:pt idx="4">
                  <c:v>об установлении отцовства</c:v>
                </c:pt>
                <c:pt idx="5">
                  <c:v>об усыновлении (удочерении)</c:v>
                </c:pt>
                <c:pt idx="6">
                  <c:v>о перемене имени</c:v>
                </c:pt>
              </c:strCache>
            </c:str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32</c:v>
                </c:pt>
                <c:pt idx="1">
                  <c:v>68</c:v>
                </c:pt>
                <c:pt idx="2">
                  <c:v>16</c:v>
                </c:pt>
                <c:pt idx="3">
                  <c:v>16</c:v>
                </c:pt>
                <c:pt idx="4">
                  <c:v>9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62562400979726E-2"/>
          <c:y val="3.2807570977918088E-2"/>
          <c:w val="0.9647647669865288"/>
          <c:h val="0.846952582031346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0"/>
              <c:layout>
                <c:manualLayout>
                  <c:x val="-7.0470466026942513E-2"/>
                  <c:y val="-4.0378548895899057E-2"/>
                </c:manualLayout>
              </c:layout>
              <c:spPr/>
              <c:txPr>
                <a:bodyPr/>
                <a:lstStyle/>
                <a:p>
                  <a:pPr>
                    <a:defRPr sz="23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45345260514357"/>
                  <c:y val="1.7665615141955842E-2"/>
                </c:manualLayout>
              </c:layout>
              <c:spPr/>
              <c:txPr>
                <a:bodyPr/>
                <a:lstStyle/>
                <a:p>
                  <a:pPr>
                    <a:defRPr sz="23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Основной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25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8"/>
        <c:gapDepth val="0"/>
        <c:shape val="cylinder"/>
        <c:axId val="122407936"/>
        <c:axId val="122417920"/>
        <c:axId val="0"/>
      </c:bar3DChart>
      <c:catAx>
        <c:axId val="12240793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2417920"/>
        <c:crosses val="autoZero"/>
        <c:auto val="1"/>
        <c:lblAlgn val="ctr"/>
        <c:lblOffset val="100"/>
        <c:noMultiLvlLbl val="0"/>
      </c:catAx>
      <c:valAx>
        <c:axId val="122417920"/>
        <c:scaling>
          <c:orientation val="minMax"/>
          <c:min val="10"/>
        </c:scaling>
        <c:delete val="0"/>
        <c:axPos val="l"/>
        <c:numFmt formatCode="Основной" sourceLinked="1"/>
        <c:majorTickMark val="out"/>
        <c:minorTickMark val="none"/>
        <c:tickLblPos val="none"/>
        <c:crossAx val="12240793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8748771952064253E-2"/>
          <c:w val="0.89554143315314305"/>
          <c:h val="0.809962180033576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2.4413051681735441E-2"/>
                  <c:y val="-1.791992594978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704030415912114E-2"/>
                  <c:y val="-5.119978842796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77"/>
        <c:shape val="cylinder"/>
        <c:axId val="122653312"/>
        <c:axId val="122671488"/>
        <c:axId val="0"/>
      </c:bar3DChart>
      <c:catAx>
        <c:axId val="12265331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2671488"/>
        <c:crosses val="autoZero"/>
        <c:auto val="1"/>
        <c:lblAlgn val="ctr"/>
        <c:lblOffset val="100"/>
        <c:noMultiLvlLbl val="0"/>
      </c:catAx>
      <c:valAx>
        <c:axId val="122671488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2265331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62562400979726E-2"/>
          <c:y val="3.2807570977918102E-2"/>
          <c:w val="0.9647647669865288"/>
          <c:h val="0.846952582031346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7.0470466026942513E-2"/>
                  <c:y val="-4.0378548895899057E-2"/>
                </c:manualLayout>
              </c:layout>
              <c:spPr/>
              <c:txPr>
                <a:bodyPr/>
                <a:lstStyle/>
                <a:p>
                  <a:pPr>
                    <a:defRPr sz="23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45345260514357"/>
                  <c:y val="1.7665615141955842E-2"/>
                </c:manualLayout>
              </c:layout>
              <c:spPr/>
              <c:txPr>
                <a:bodyPr/>
                <a:lstStyle/>
                <a:p>
                  <a:pPr>
                    <a:defRPr sz="239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Основной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8"/>
        <c:gapDepth val="0"/>
        <c:shape val="cylinder"/>
        <c:axId val="122865920"/>
        <c:axId val="122871808"/>
        <c:axId val="0"/>
      </c:bar3DChart>
      <c:catAx>
        <c:axId val="12286592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2871808"/>
        <c:crosses val="autoZero"/>
        <c:auto val="1"/>
        <c:lblAlgn val="ctr"/>
        <c:lblOffset val="100"/>
        <c:noMultiLvlLbl val="0"/>
      </c:catAx>
      <c:valAx>
        <c:axId val="122871808"/>
        <c:scaling>
          <c:orientation val="minMax"/>
          <c:min val="10"/>
        </c:scaling>
        <c:delete val="0"/>
        <c:axPos val="l"/>
        <c:numFmt formatCode="Основной" sourceLinked="1"/>
        <c:majorTickMark val="out"/>
        <c:minorTickMark val="none"/>
        <c:tickLblPos val="none"/>
        <c:crossAx val="1228659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2.4413051681735441E-2"/>
                  <c:y val="-1.791992594978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704030415912114E-2"/>
                  <c:y val="-5.119978842796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  <c:pt idx="0">
                  <c:v>7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77"/>
        <c:shape val="cylinder"/>
        <c:axId val="124086144"/>
        <c:axId val="124087680"/>
        <c:axId val="0"/>
      </c:bar3DChart>
      <c:catAx>
        <c:axId val="124086144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4087680"/>
        <c:crosses val="autoZero"/>
        <c:auto val="1"/>
        <c:lblAlgn val="ctr"/>
        <c:lblOffset val="100"/>
        <c:noMultiLvlLbl val="0"/>
      </c:catAx>
      <c:valAx>
        <c:axId val="124087680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24086144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браки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1989</c:v>
                </c:pt>
                <c:pt idx="1">
                  <c:v>2000</c:v>
                </c:pt>
                <c:pt idx="2">
                  <c:v>2005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5  мес. 2015</c:v>
                </c:pt>
              </c:strCache>
            </c:strRef>
          </c:cat>
          <c:val>
            <c:numRef>
              <c:f>Лист1!$B$2:$B$12</c:f>
              <c:numCache>
                <c:formatCode>Основной</c:formatCode>
                <c:ptCount val="11"/>
                <c:pt idx="0">
                  <c:v>118</c:v>
                </c:pt>
                <c:pt idx="1">
                  <c:v>66</c:v>
                </c:pt>
                <c:pt idx="2">
                  <c:v>56</c:v>
                </c:pt>
                <c:pt idx="3">
                  <c:v>83</c:v>
                </c:pt>
                <c:pt idx="4">
                  <c:v>88</c:v>
                </c:pt>
                <c:pt idx="5">
                  <c:v>93</c:v>
                </c:pt>
                <c:pt idx="6">
                  <c:v>94</c:v>
                </c:pt>
                <c:pt idx="7">
                  <c:v>92</c:v>
                </c:pt>
                <c:pt idx="8">
                  <c:v>92</c:v>
                </c:pt>
                <c:pt idx="9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1989</c:v>
                </c:pt>
                <c:pt idx="1">
                  <c:v>2000</c:v>
                </c:pt>
                <c:pt idx="2">
                  <c:v>2005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5  мес. 2015</c:v>
                </c:pt>
              </c:strCache>
            </c:strRef>
          </c:cat>
          <c:val>
            <c:numRef>
              <c:f>Лист1!$C$2:$C$12</c:f>
              <c:numCache>
                <c:formatCode>Основной</c:formatCode>
                <c:ptCount val="11"/>
                <c:pt idx="0">
                  <c:v>43</c:v>
                </c:pt>
                <c:pt idx="1">
                  <c:v>36</c:v>
                </c:pt>
                <c:pt idx="2">
                  <c:v>51</c:v>
                </c:pt>
                <c:pt idx="3">
                  <c:v>54</c:v>
                </c:pt>
                <c:pt idx="4">
                  <c:v>50</c:v>
                </c:pt>
                <c:pt idx="5">
                  <c:v>54</c:v>
                </c:pt>
                <c:pt idx="6">
                  <c:v>54</c:v>
                </c:pt>
                <c:pt idx="7">
                  <c:v>49</c:v>
                </c:pt>
                <c:pt idx="8">
                  <c:v>43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46"/>
        <c:axId val="124298752"/>
        <c:axId val="124300288"/>
      </c:barChart>
      <c:catAx>
        <c:axId val="12429875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4300288"/>
        <c:crosses val="autoZero"/>
        <c:auto val="1"/>
        <c:lblAlgn val="ctr"/>
        <c:lblOffset val="100"/>
        <c:noMultiLvlLbl val="0"/>
      </c:catAx>
      <c:valAx>
        <c:axId val="124300288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24298752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78574724786751"/>
          <c:y val="4.2222908010383822E-2"/>
          <c:w val="0.85551050497604131"/>
          <c:h val="0.801767847147988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Основной</c:formatCode>
                <c:ptCount val="11"/>
                <c:pt idx="0">
                  <c:v>2012</c:v>
                </c:pt>
                <c:pt idx="2">
                  <c:v>2013</c:v>
                </c:pt>
                <c:pt idx="4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Лист1!$B$2:$B$12</c:f>
              <c:numCache>
                <c:formatCode>Основной</c:formatCode>
                <c:ptCount val="11"/>
                <c:pt idx="0">
                  <c:v>120</c:v>
                </c:pt>
                <c:pt idx="2">
                  <c:v>120</c:v>
                </c:pt>
                <c:pt idx="4">
                  <c:v>135</c:v>
                </c:pt>
                <c:pt idx="6">
                  <c:v>139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Основной</c:formatCode>
                <c:ptCount val="11"/>
                <c:pt idx="0">
                  <c:v>2012</c:v>
                </c:pt>
                <c:pt idx="2">
                  <c:v>2013</c:v>
                </c:pt>
                <c:pt idx="4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Лист1!$C$2:$C$12</c:f>
              <c:numCache>
                <c:formatCode>Основной</c:formatCode>
                <c:ptCount val="11"/>
                <c:pt idx="0">
                  <c:v>119</c:v>
                </c:pt>
                <c:pt idx="2">
                  <c:v>134</c:v>
                </c:pt>
                <c:pt idx="4">
                  <c:v>137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shape val="box"/>
        <c:axId val="124478976"/>
        <c:axId val="124480512"/>
        <c:axId val="0"/>
      </c:bar3DChart>
      <c:catAx>
        <c:axId val="12447897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4480512"/>
        <c:crosses val="autoZero"/>
        <c:auto val="1"/>
        <c:lblAlgn val="ctr"/>
        <c:lblOffset val="100"/>
        <c:noMultiLvlLbl val="0"/>
      </c:catAx>
      <c:valAx>
        <c:axId val="124480512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24478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66,8 %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45,5 %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36,5 %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25%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7,4%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жилищные трудности</c:v>
                </c:pt>
                <c:pt idx="1">
                  <c:v>Экономический кризис</c:v>
                </c:pt>
                <c:pt idx="2">
                  <c:v>Нет достойных претендентов</c:v>
                </c:pt>
                <c:pt idx="3">
                  <c:v>Быть в браке не выгодно</c:v>
                </c:pt>
                <c:pt idx="4">
                  <c:v>Другие причины</c:v>
                </c:pt>
                <c:pt idx="5">
                  <c:v>Всего 244 анкеты</c:v>
                </c:pt>
              </c:strCache>
            </c:strRef>
          </c:cat>
          <c:val>
            <c:numRef>
              <c:f>Лист1!$B$2:$B$7</c:f>
              <c:numCache>
                <c:formatCode>Основной</c:formatCode>
                <c:ptCount val="6"/>
                <c:pt idx="0">
                  <c:v>0.66800000000000004</c:v>
                </c:pt>
                <c:pt idx="1">
                  <c:v>0.45500000000000002</c:v>
                </c:pt>
                <c:pt idx="2">
                  <c:v>0.36499999999999999</c:v>
                </c:pt>
                <c:pt idx="3" formatCode="0%">
                  <c:v>0.25</c:v>
                </c:pt>
                <c:pt idx="4">
                  <c:v>7.3999999999999996E-2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59796344901332"/>
          <c:y val="8.3216544191810668E-2"/>
          <c:w val="0.33316746864975211"/>
          <c:h val="0.83356669066892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608695652173914E-2"/>
          <c:y val="0.25159235668789809"/>
          <c:w val="0.6130434782608738"/>
          <c:h val="0.56050955414012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2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47,5%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22,4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11,2%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6,3%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1.8456015578697825E-2"/>
                  <c:y val="3.594025744920947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</a:t>
                    </a:r>
                    <a:r>
                      <a:rPr lang="en-US" dirty="0" smtClean="0"/>
                      <a:t>,4%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 смерти</c:v>
                </c:pt>
                <c:pt idx="1">
                  <c:v>о рождении</c:v>
                </c:pt>
                <c:pt idx="2">
                  <c:v>о заключении брака</c:v>
                </c:pt>
                <c:pt idx="3">
                  <c:v>о расторжении брака</c:v>
                </c:pt>
                <c:pt idx="4">
                  <c:v>об установлении отцовства</c:v>
                </c:pt>
                <c:pt idx="5">
                  <c:v>об усыновлении (удочерении)</c:v>
                </c:pt>
                <c:pt idx="6">
                  <c:v>о перемене имени</c:v>
                </c:pt>
              </c:strCache>
            </c:str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0.47499999999999998</c:v>
                </c:pt>
                <c:pt idx="1">
                  <c:v>0.224</c:v>
                </c:pt>
                <c:pt idx="2">
                  <c:v>0.112</c:v>
                </c:pt>
                <c:pt idx="3">
                  <c:v>0.112</c:v>
                </c:pt>
                <c:pt idx="4">
                  <c:v>6.3E-2</c:v>
                </c:pt>
                <c:pt idx="5">
                  <c:v>0</c:v>
                </c:pt>
                <c:pt idx="6">
                  <c:v>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0"/>
      <c:perspective val="30"/>
    </c:view3D>
    <c:floor>
      <c:thickness val="0"/>
      <c:spPr>
        <a:noFill/>
        <a:ln w="9525">
          <a:noFill/>
        </a:ln>
        <a:scene3d>
          <a:camera prst="orthographicFront"/>
          <a:lightRig rig="threePt" dir="t"/>
        </a:scene3d>
        <a:sp3d/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99772759452777E-2"/>
          <c:y val="3.1554465622826086E-2"/>
          <c:w val="0.97880022724054727"/>
          <c:h val="0.894631187839390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4.9264209230356466E-2"/>
                  <c:y val="-4.5972723033466702E-2"/>
                </c:manualLayout>
              </c:layout>
              <c:tx>
                <c:rich>
                  <a:bodyPr/>
                  <a:lstStyle/>
                  <a:p>
                    <a:r>
                      <a:rPr lang="ru-RU" sz="2000"/>
                      <a:t>2014 год </a:t>
                    </a:r>
                  </a:p>
                  <a:p>
                    <a:r>
                      <a:rPr lang="ru-RU" sz="2000"/>
                      <a:t>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19046385042877E-2"/>
                  <c:y val="-5.1199788427960857E-2"/>
                </c:manualLayout>
              </c:layout>
              <c:tx>
                <c:rich>
                  <a:bodyPr/>
                  <a:lstStyle/>
                  <a:p>
                    <a:r>
                      <a:rPr lang="ru-RU" sz="2000"/>
                      <a:t>2015</a:t>
                    </a:r>
                  </a:p>
                  <a:p>
                    <a:r>
                      <a:rPr lang="ru-RU" sz="200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Основной</c:formatCode>
                <c:ptCount val="3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29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gapDepth val="465"/>
        <c:shape val="cylinder"/>
        <c:axId val="100926208"/>
        <c:axId val="100927744"/>
        <c:axId val="0"/>
      </c:bar3DChart>
      <c:catAx>
        <c:axId val="100926208"/>
        <c:scaling>
          <c:orientation val="minMax"/>
        </c:scaling>
        <c:delete val="1"/>
        <c:axPos val="b"/>
        <c:numFmt formatCode="Основной" sourceLinked="1"/>
        <c:majorTickMark val="out"/>
        <c:minorTickMark val="none"/>
        <c:tickLblPos val="nextTo"/>
        <c:crossAx val="100927744"/>
        <c:crosses val="autoZero"/>
        <c:auto val="1"/>
        <c:lblAlgn val="ctr"/>
        <c:lblOffset val="100"/>
        <c:noMultiLvlLbl val="0"/>
      </c:catAx>
      <c:valAx>
        <c:axId val="100927744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0092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1-й</c:v>
                </c:pt>
                <c:pt idx="1">
                  <c:v>2-й</c:v>
                </c:pt>
                <c:pt idx="2">
                  <c:v>3-й</c:v>
                </c:pt>
                <c:pt idx="3">
                  <c:v>4-й и более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13</c:v>
                </c:pt>
                <c:pt idx="1">
                  <c:v>10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1-й</c:v>
                </c:pt>
                <c:pt idx="1">
                  <c:v>2-й</c:v>
                </c:pt>
                <c:pt idx="2">
                  <c:v>3-й</c:v>
                </c:pt>
                <c:pt idx="3">
                  <c:v>4-й и более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0999552"/>
        <c:axId val="101001088"/>
        <c:axId val="0"/>
      </c:bar3DChart>
      <c:catAx>
        <c:axId val="10099955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01001088"/>
        <c:crosses val="autoZero"/>
        <c:auto val="1"/>
        <c:lblAlgn val="ctr"/>
        <c:lblOffset val="100"/>
        <c:noMultiLvlLbl val="0"/>
      </c:catAx>
      <c:valAx>
        <c:axId val="101001088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00999552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1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35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  <c:pt idx="0">
                  <c:v>16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gapDepth val="79"/>
        <c:shape val="cylinder"/>
        <c:axId val="101052800"/>
        <c:axId val="101054336"/>
        <c:axId val="0"/>
      </c:bar3DChart>
      <c:catAx>
        <c:axId val="10105280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01054336"/>
        <c:crosses val="autoZero"/>
        <c:auto val="1"/>
        <c:lblAlgn val="ctr"/>
        <c:lblOffset val="100"/>
        <c:noMultiLvlLbl val="0"/>
      </c:catAx>
      <c:valAx>
        <c:axId val="101054336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01052800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-4.7212922985244904E-2"/>
                  <c:y val="-3.28074340731532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3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Основной</c:formatCode>
                <c:ptCount val="3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7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gapDepth val="88"/>
        <c:shape val="cylinder"/>
        <c:axId val="113036288"/>
        <c:axId val="113042176"/>
        <c:axId val="0"/>
      </c:bar3DChart>
      <c:catAx>
        <c:axId val="113036288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3042176"/>
        <c:crosses val="autoZero"/>
        <c:auto val="1"/>
        <c:lblAlgn val="ctr"/>
        <c:lblOffset val="100"/>
        <c:noMultiLvlLbl val="0"/>
      </c:catAx>
      <c:valAx>
        <c:axId val="113042176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13036288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3.22613905236767E-2"/>
                  <c:y val="8.0780873294246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59699003141849E-2"/>
                  <c:y val="8.0780873294246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89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Основной</c:formatCode>
                <c:ptCount val="3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Лист1!$B$2:$B$4</c:f>
              <c:numCache>
                <c:formatCode>Основной</c:formatCode>
                <c:ptCount val="3"/>
                <c:pt idx="0">
                  <c:v>79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15713920"/>
        <c:axId val="115715456"/>
      </c:barChart>
      <c:catAx>
        <c:axId val="11571392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5715456"/>
        <c:crosses val="autoZero"/>
        <c:auto val="1"/>
        <c:lblAlgn val="ctr"/>
        <c:lblOffset val="100"/>
        <c:noMultiLvlLbl val="0"/>
      </c:catAx>
      <c:valAx>
        <c:axId val="115715456"/>
        <c:scaling>
          <c:orientation val="minMax"/>
          <c:max val="177.5"/>
          <c:min val="5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15713920"/>
        <c:crosses val="autoZero"/>
        <c:crossBetween val="between"/>
        <c:majorUnit val="0.5"/>
        <c:minorUnit val="0.34499999999999997"/>
      </c:valAx>
      <c:spPr>
        <a:noFill/>
        <a:ln w="25391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23</c:v>
                </c:pt>
                <c:pt idx="1">
                  <c:v>17</c:v>
                </c:pt>
                <c:pt idx="2">
                  <c:v>14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2.4413051681735441E-2"/>
                  <c:y val="-1.791992594978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52621544327931E-2"/>
                  <c:y val="-2.0908197783319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704030415912114E-2"/>
                  <c:y val="-5.119978842796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94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Шимское г/п</c:v>
                </c:pt>
                <c:pt idx="1">
                  <c:v>Медведское с/п</c:v>
                </c:pt>
                <c:pt idx="2">
                  <c:v>Подгощское с/п</c:v>
                </c:pt>
                <c:pt idx="3">
                  <c:v>Уторгошское с/п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  <c:pt idx="0">
                  <c:v>23</c:v>
                </c:pt>
                <c:pt idx="1">
                  <c:v>19</c:v>
                </c:pt>
                <c:pt idx="2">
                  <c:v>6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77"/>
        <c:shape val="cylinder"/>
        <c:axId val="117351936"/>
        <c:axId val="117353472"/>
        <c:axId val="0"/>
      </c:bar3DChart>
      <c:catAx>
        <c:axId val="11735193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7353472"/>
        <c:crosses val="autoZero"/>
        <c:auto val="1"/>
        <c:lblAlgn val="ctr"/>
        <c:lblOffset val="100"/>
        <c:noMultiLvlLbl val="0"/>
      </c:catAx>
      <c:valAx>
        <c:axId val="117353472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17351936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321193767540088E-2"/>
          <c:y val="1.7484637774902933E-3"/>
          <c:w val="0.59694454576517086"/>
          <c:h val="0.77643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родившиеся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9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1990</c:v>
                </c:pt>
                <c:pt idx="1">
                  <c:v>2000</c:v>
                </c:pt>
                <c:pt idx="2">
                  <c:v>2005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5 мес.2015</c:v>
                </c:pt>
              </c:strCache>
            </c:strRef>
          </c:cat>
          <c:val>
            <c:numRef>
              <c:f>Лист1!$B$2:$B$12</c:f>
              <c:numCache>
                <c:formatCode>Основной</c:formatCode>
                <c:ptCount val="11"/>
                <c:pt idx="0">
                  <c:v>246</c:v>
                </c:pt>
                <c:pt idx="1">
                  <c:v>94</c:v>
                </c:pt>
                <c:pt idx="2">
                  <c:v>109</c:v>
                </c:pt>
                <c:pt idx="3">
                  <c:v>103</c:v>
                </c:pt>
                <c:pt idx="4">
                  <c:v>103</c:v>
                </c:pt>
                <c:pt idx="5">
                  <c:v>101</c:v>
                </c:pt>
                <c:pt idx="6">
                  <c:v>122</c:v>
                </c:pt>
                <c:pt idx="7">
                  <c:v>98</c:v>
                </c:pt>
                <c:pt idx="8">
                  <c:v>96</c:v>
                </c:pt>
                <c:pt idx="9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умершие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9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0"/>
                <c:pt idx="0">
                  <c:v>1990</c:v>
                </c:pt>
                <c:pt idx="1">
                  <c:v>2000</c:v>
                </c:pt>
                <c:pt idx="2">
                  <c:v>2005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5 мес.2015</c:v>
                </c:pt>
              </c:strCache>
            </c:strRef>
          </c:cat>
          <c:val>
            <c:numRef>
              <c:f>Лист1!$C$2:$C$12</c:f>
              <c:numCache>
                <c:formatCode>Основной</c:formatCode>
                <c:ptCount val="11"/>
                <c:pt idx="0">
                  <c:v>214</c:v>
                </c:pt>
                <c:pt idx="1">
                  <c:v>298</c:v>
                </c:pt>
                <c:pt idx="2">
                  <c:v>297</c:v>
                </c:pt>
                <c:pt idx="3">
                  <c:v>298</c:v>
                </c:pt>
                <c:pt idx="4">
                  <c:v>247</c:v>
                </c:pt>
                <c:pt idx="5">
                  <c:v>233</c:v>
                </c:pt>
                <c:pt idx="6">
                  <c:v>217</c:v>
                </c:pt>
                <c:pt idx="7">
                  <c:v>213</c:v>
                </c:pt>
                <c:pt idx="8">
                  <c:v>183</c:v>
                </c:pt>
                <c:pt idx="9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73664"/>
        <c:axId val="117883648"/>
        <c:axId val="0"/>
      </c:bar3DChart>
      <c:catAx>
        <c:axId val="117873664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7883648"/>
        <c:crossesAt val="10"/>
        <c:auto val="1"/>
        <c:lblAlgn val="ctr"/>
        <c:lblOffset val="100"/>
        <c:noMultiLvlLbl val="0"/>
      </c:catAx>
      <c:valAx>
        <c:axId val="117883648"/>
        <c:scaling>
          <c:orientation val="minMax"/>
        </c:scaling>
        <c:delete val="1"/>
        <c:axPos val="l"/>
        <c:numFmt formatCode="Основной" sourceLinked="1"/>
        <c:majorTickMark val="out"/>
        <c:minorTickMark val="none"/>
        <c:tickLblPos val="nextTo"/>
        <c:crossAx val="117873664"/>
        <c:crosses val="autoZero"/>
        <c:crossBetween val="between"/>
        <c:majorUnit val="100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63869433226290839"/>
          <c:y val="0.44734015456940346"/>
          <c:w val="0.15200836285149166"/>
          <c:h val="0.13436651287350632"/>
        </c:manualLayout>
      </c:layout>
      <c:overlay val="0"/>
    </c:legend>
    <c:plotVisOnly val="1"/>
    <c:dispBlanksAs val="gap"/>
    <c:showDLblsOverMax val="0"/>
  </c:chart>
  <c:spPr>
    <a:noFill/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EBE8E24B-4C18-4A3D-8EAF-F3C10369B0DC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rial" charset="0"/>
              </a:defRPr>
            </a:lvl1pPr>
          </a:lstStyle>
          <a:p>
            <a:pPr>
              <a:defRPr/>
            </a:pPr>
            <a:fld id="{B28586B7-281D-4DEB-8105-8FD4E107D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04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DA68-F2C2-4519-86BA-FBA6333B7BB2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42DC-192E-484F-B44F-B91BD0B83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C059-790B-4ED0-B8B6-E797657D8BC3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6645-1053-4E22-905A-06F77B07E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4F3D-2F5D-4E12-88AB-68B378142BFE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4A9E-C95D-4938-8758-B9F1868EB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3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35CA-C11B-4ECF-853D-812394075F11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C1F5-7F0F-41DF-9798-9C0DA303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5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0075-9EA7-4B77-8C1A-990F399FF22C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5993-B7B4-4EA3-9C3F-45B9A5B51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1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E4B1-A93C-4E9C-8A87-43655873A801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6F23-1901-4843-ACA8-FF91EA32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7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C183-B9AF-4A5D-BD1D-C5884892B492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27F3-362F-4425-B3A2-CA78ADBFF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5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FA40-12CA-4843-A589-B046476A8A5D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B06A-CD49-4279-9AF8-9CF26A279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79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92E7-F314-4D78-9435-305361429FFE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5997-5149-4AB8-B613-772835244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3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A411-DE8D-493E-A644-F1ACC7E41887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4222-94F1-485A-953B-AEE774555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7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5A221-AAA5-4A40-B282-958111C142C9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0164-E74C-4CDD-95FA-BF4AE2DBA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3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9107B7-F8EE-486E-BA6D-C08EC46C81EF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F74417-DC5B-4705-A299-CCFAED83F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0"/>
            <a:ext cx="7329251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Отдел ЗАГС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Шимского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района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комитета ЗАГС и ООДМС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Новгородской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391" y="2967335"/>
            <a:ext cx="8387231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Анализ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демографической ситуации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 Шимском муниципальном районе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за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месяцев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2015 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685804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Естественная убыль населения</a:t>
            </a:r>
          </a:p>
          <a:p>
            <a:pPr algn="ctr">
              <a:defRPr/>
            </a:pPr>
            <a:r>
              <a:rPr lang="ru-RU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Шимского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 муниципального района</a:t>
            </a:r>
          </a:p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За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5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месяцев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2015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года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составила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Arial" charset="0"/>
            </a:endParaRPr>
          </a:p>
          <a:p>
            <a:pPr algn="ctr"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Arial" charset="0"/>
              </a:rPr>
              <a:t>- 36 человек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Arial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42875" y="2357438"/>
            <a:ext cx="845045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dirty="0" err="1">
                <a:latin typeface="Calibri" pitchFamily="34" charset="0"/>
              </a:rPr>
              <a:t>Шимское</a:t>
            </a:r>
            <a:r>
              <a:rPr lang="ru-RU" altLang="ru-RU" sz="3200" dirty="0">
                <a:latin typeface="Calibri" pitchFamily="34" charset="0"/>
              </a:rPr>
              <a:t> городское поселение  (- </a:t>
            </a:r>
            <a:r>
              <a:rPr lang="ru-RU" altLang="ru-RU" sz="3200" dirty="0" smtClean="0">
                <a:latin typeface="Calibri" pitchFamily="34" charset="0"/>
              </a:rPr>
              <a:t>7 </a:t>
            </a:r>
            <a:r>
              <a:rPr lang="ru-RU" altLang="ru-RU" sz="3200" dirty="0">
                <a:latin typeface="Calibri" pitchFamily="34" charset="0"/>
              </a:rPr>
              <a:t>человек);</a:t>
            </a:r>
          </a:p>
          <a:p>
            <a:pPr eaLnBrk="1" hangingPunct="1"/>
            <a:r>
              <a:rPr lang="ru-RU" altLang="ru-RU" sz="3200" dirty="0" err="1">
                <a:latin typeface="Calibri" pitchFamily="34" charset="0"/>
              </a:rPr>
              <a:t>Медведское</a:t>
            </a:r>
            <a:r>
              <a:rPr lang="ru-RU" altLang="ru-RU" sz="3200" dirty="0">
                <a:latin typeface="Calibri" pitchFamily="34" charset="0"/>
              </a:rPr>
              <a:t> сельское поселение </a:t>
            </a:r>
            <a:r>
              <a:rPr lang="ru-RU" altLang="ru-RU" sz="3200" dirty="0" smtClean="0">
                <a:latin typeface="Calibri" pitchFamily="34" charset="0"/>
              </a:rPr>
              <a:t>(-12 </a:t>
            </a:r>
            <a:r>
              <a:rPr lang="ru-RU" altLang="ru-RU" sz="3200" dirty="0">
                <a:latin typeface="Calibri" pitchFamily="34" charset="0"/>
              </a:rPr>
              <a:t>человек);</a:t>
            </a:r>
          </a:p>
          <a:p>
            <a:pPr eaLnBrk="1" hangingPunct="1"/>
            <a:r>
              <a:rPr lang="ru-RU" altLang="ru-RU" sz="3200" dirty="0" err="1">
                <a:latin typeface="Calibri" pitchFamily="34" charset="0"/>
              </a:rPr>
              <a:t>Подгощское</a:t>
            </a:r>
            <a:r>
              <a:rPr lang="ru-RU" altLang="ru-RU" sz="3200" dirty="0">
                <a:latin typeface="Calibri" pitchFamily="34" charset="0"/>
              </a:rPr>
              <a:t> сельское поселение </a:t>
            </a:r>
            <a:r>
              <a:rPr lang="ru-RU" altLang="ru-RU" sz="3200" dirty="0" smtClean="0">
                <a:latin typeface="Calibri" pitchFamily="34" charset="0"/>
              </a:rPr>
              <a:t>(-2 </a:t>
            </a:r>
            <a:r>
              <a:rPr lang="ru-RU" altLang="ru-RU" sz="3200" dirty="0">
                <a:latin typeface="Calibri" pitchFamily="34" charset="0"/>
              </a:rPr>
              <a:t>человека);</a:t>
            </a:r>
          </a:p>
          <a:p>
            <a:pPr eaLnBrk="1" hangingPunct="1"/>
            <a:r>
              <a:rPr lang="ru-RU" altLang="ru-RU" sz="3200" dirty="0" err="1">
                <a:latin typeface="Calibri" pitchFamily="34" charset="0"/>
              </a:rPr>
              <a:t>Уторгошское</a:t>
            </a:r>
            <a:r>
              <a:rPr lang="ru-RU" altLang="ru-RU" sz="3200" dirty="0">
                <a:latin typeface="Calibri" pitchFamily="34" charset="0"/>
              </a:rPr>
              <a:t> сельское поселение </a:t>
            </a:r>
            <a:r>
              <a:rPr lang="ru-RU" altLang="ru-RU" sz="3200" dirty="0" smtClean="0">
                <a:latin typeface="Calibri" pitchFamily="34" charset="0"/>
              </a:rPr>
              <a:t>(-12 </a:t>
            </a:r>
            <a:r>
              <a:rPr lang="ru-RU" altLang="ru-RU" sz="3200" dirty="0">
                <a:latin typeface="Calibri" pitchFamily="34" charset="0"/>
              </a:rPr>
              <a:t>человек</a:t>
            </a:r>
            <a:r>
              <a:rPr lang="ru-RU" altLang="ru-RU" sz="2800" dirty="0">
                <a:latin typeface="Calibri" pitchFamily="34" charset="0"/>
              </a:rPr>
              <a:t>)</a:t>
            </a:r>
            <a:r>
              <a:rPr lang="ru-RU" altLang="ru-RU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71243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Динамика числа родившихся </a:t>
            </a:r>
          </a:p>
          <a:p>
            <a:pPr algn="ctr">
              <a:defRPr/>
            </a:pPr>
            <a:r>
              <a:rPr lang="ru-RU" sz="3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и умерших по району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095875"/>
              </p:ext>
            </p:extLst>
          </p:nvPr>
        </p:nvGraphicFramePr>
        <p:xfrm>
          <a:off x="265113" y="1479550"/>
          <a:ext cx="9971087" cy="51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42852"/>
            <a:ext cx="571662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Зарегистрировано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актов гражданского состояния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о заключении брака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234518"/>
              </p:ext>
            </p:extLst>
          </p:nvPr>
        </p:nvGraphicFramePr>
        <p:xfrm>
          <a:off x="622300" y="1447800"/>
          <a:ext cx="7827963" cy="493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2221" y="142852"/>
            <a:ext cx="6301148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Зарегистрировано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актов гражданского состояния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о заключении брака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 поселениях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18319"/>
              </p:ext>
            </p:extLst>
          </p:nvPr>
        </p:nvGraphicFramePr>
        <p:xfrm>
          <a:off x="684213" y="1447800"/>
          <a:ext cx="7551737" cy="485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6125" y="142852"/>
            <a:ext cx="6054863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Зарегистрировано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актов гражданского состояния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о расторжении брака  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ea typeface="Arial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936084"/>
              </p:ext>
            </p:extLst>
          </p:nvPr>
        </p:nvGraphicFramePr>
        <p:xfrm>
          <a:off x="622300" y="1447800"/>
          <a:ext cx="7827963" cy="493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02191" y="142852"/>
            <a:ext cx="7162730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Зарегистрировано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актов гражданского состояния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о расторжении брака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в поселениях  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ea typeface="Arial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107358"/>
              </p:ext>
            </p:extLst>
          </p:nvPr>
        </p:nvGraphicFramePr>
        <p:xfrm>
          <a:off x="1622425" y="1550988"/>
          <a:ext cx="6661150" cy="485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638501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</a:t>
            </a:r>
          </a:p>
          <a:p>
            <a:pPr algn="ctr">
              <a:defRPr/>
            </a:pPr>
            <a:r>
              <a:rPr lang="ru-RU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зарегистрированных браков и разводов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507085"/>
              </p:ext>
            </p:extLst>
          </p:nvPr>
        </p:nvGraphicFramePr>
        <p:xfrm>
          <a:off x="251520" y="1484784"/>
          <a:ext cx="8613775" cy="511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2301" y="214290"/>
            <a:ext cx="6411242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Выполнение целевого  показателя</a:t>
            </a:r>
          </a:p>
          <a:p>
            <a:pPr algn="ctr">
              <a:defRPr/>
            </a:pPr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зарегистрированных браков  </a:t>
            </a:r>
            <a:endParaRPr lang="ru-RU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611382"/>
              </p:ext>
            </p:extLst>
          </p:nvPr>
        </p:nvGraphicFramePr>
        <p:xfrm>
          <a:off x="179513" y="1484784"/>
          <a:ext cx="8496944" cy="511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0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Итоги анкетирования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«Причины сокращения количества зарегистрированных браков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116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26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0"/>
            <a:ext cx="559640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Зарегистрировано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143 записи акта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гражданского состояния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14632"/>
              </p:ext>
            </p:extLst>
          </p:nvPr>
        </p:nvGraphicFramePr>
        <p:xfrm>
          <a:off x="908050" y="1622425"/>
          <a:ext cx="7685088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721724"/>
              </p:ext>
            </p:extLst>
          </p:nvPr>
        </p:nvGraphicFramePr>
        <p:xfrm>
          <a:off x="193675" y="479425"/>
          <a:ext cx="8756650" cy="597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31" y="116632"/>
            <a:ext cx="644920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Зарегистрировано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актов гражданского состояния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о рождении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934455"/>
              </p:ext>
            </p:extLst>
          </p:nvPr>
        </p:nvGraphicFramePr>
        <p:xfrm>
          <a:off x="1483591" y="1835862"/>
          <a:ext cx="65527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667" y="0"/>
            <a:ext cx="882555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Распределение</a:t>
            </a:r>
          </a:p>
          <a:p>
            <a:pPr algn="ctr">
              <a:defRPr/>
            </a:pP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родившихся детей</a:t>
            </a:r>
          </a:p>
          <a:p>
            <a:pPr algn="ctr">
              <a:defRPr/>
            </a:pP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по очередности 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рождения 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 семье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407844"/>
              </p:ext>
            </p:extLst>
          </p:nvPr>
        </p:nvGraphicFramePr>
        <p:xfrm>
          <a:off x="693738" y="1447800"/>
          <a:ext cx="8256587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683" y="142852"/>
            <a:ext cx="5023748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Зарегистрировано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рождение детей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в поселениях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526947"/>
              </p:ext>
            </p:extLst>
          </p:nvPr>
        </p:nvGraphicFramePr>
        <p:xfrm>
          <a:off x="193675" y="1122363"/>
          <a:ext cx="8554789" cy="540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0"/>
            <a:ext cx="622317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Зарегистрировано актов гражданского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Состояния об установлении отцовства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373097"/>
              </p:ext>
            </p:extLst>
          </p:nvPr>
        </p:nvGraphicFramePr>
        <p:xfrm>
          <a:off x="1193800" y="1408113"/>
          <a:ext cx="7161213" cy="493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228" y="285728"/>
            <a:ext cx="5969903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Зарегистрировано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актов гражданского состояния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 смерти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263257"/>
              </p:ext>
            </p:extLst>
          </p:nvPr>
        </p:nvGraphicFramePr>
        <p:xfrm>
          <a:off x="1527175" y="1463675"/>
          <a:ext cx="7089775" cy="471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051657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Зарегистрировано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актов гражданского состояния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 смерти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 поселениях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598439"/>
              </p:ext>
            </p:extLst>
          </p:nvPr>
        </p:nvGraphicFramePr>
        <p:xfrm>
          <a:off x="1574800" y="1447800"/>
          <a:ext cx="6661150" cy="485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216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анкетирования  «Причины сокращения количества зарегистрированных браков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Serova</cp:lastModifiedBy>
  <cp:revision>177</cp:revision>
  <dcterms:created xsi:type="dcterms:W3CDTF">2011-03-16T13:44:56Z</dcterms:created>
  <dcterms:modified xsi:type="dcterms:W3CDTF">2015-06-22T13:03:34Z</dcterms:modified>
</cp:coreProperties>
</file>