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66" y="20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2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7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9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0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7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9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1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FE8C-9B81-4EDE-8F0C-A93A7F7C2672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F45A-30AF-4D30-B675-5DFD46BBC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9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24000"/>
            <a:ext cx="6858000" cy="79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"/>
          <a:stretch/>
        </p:blipFill>
        <p:spPr bwMode="auto">
          <a:xfrm>
            <a:off x="1338456" y="1224001"/>
            <a:ext cx="5256000" cy="658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841246" y="2273322"/>
            <a:ext cx="2736305" cy="28458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84785" y="129900"/>
            <a:ext cx="4896544" cy="169277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600" dirty="0" smtClean="0">
                <a:latin typeface="Franklin Gothic Demi Cond" panose="020B0706030402020204" pitchFamily="34" charset="0"/>
                <a:cs typeface="Arial" panose="020B0604020202020204" pitchFamily="34" charset="0"/>
              </a:rPr>
              <a:t>Стартовала </a:t>
            </a:r>
            <a:r>
              <a:rPr lang="ru-RU" sz="2600" dirty="0" smtClean="0">
                <a:solidFill>
                  <a:srgbClr val="0070C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массовая рассылка уведомлений</a:t>
            </a:r>
            <a:r>
              <a:rPr lang="ru-RU" sz="2600" dirty="0" smtClean="0">
                <a:latin typeface="Franklin Gothic Demi Cond" panose="020B0706030402020204" pitchFamily="34" charset="0"/>
                <a:cs typeface="Arial" panose="020B0604020202020204" pitchFamily="34" charset="0"/>
              </a:rPr>
              <a:t> на уплату гражданами имущественных налогов</a:t>
            </a:r>
          </a:p>
          <a:p>
            <a:pPr algn="r"/>
            <a:r>
              <a:rPr lang="ru-RU" sz="2600" dirty="0" smtClean="0">
                <a:latin typeface="Franklin Gothic Demi Cond" panose="020B0706030402020204" pitchFamily="34" charset="0"/>
                <a:cs typeface="Arial" panose="020B0604020202020204" pitchFamily="34" charset="0"/>
              </a:rPr>
              <a:t>за </a:t>
            </a:r>
            <a:r>
              <a:rPr lang="ru-RU" sz="2600" dirty="0" smtClean="0">
                <a:latin typeface="Franklin Gothic Demi Cond" panose="020B0706030402020204" pitchFamily="34" charset="0"/>
                <a:cs typeface="Arial" panose="020B0604020202020204" pitchFamily="34" charset="0"/>
              </a:rPr>
              <a:t>2020 </a:t>
            </a:r>
            <a:r>
              <a:rPr lang="ru-RU" sz="2600" dirty="0" smtClean="0">
                <a:latin typeface="Franklin Gothic Demi Cond" panose="020B07060304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22092" y="2480627"/>
            <a:ext cx="2598916" cy="28821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62266" y="1752655"/>
            <a:ext cx="3168352" cy="1455942"/>
          </a:xfrm>
          <a:prstGeom prst="wedgeRectCallout">
            <a:avLst>
              <a:gd name="adj1" fmla="val 55218"/>
              <a:gd name="adj2" fmla="val 89975"/>
            </a:avLst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декабря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2021 </a:t>
            </a: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года</a:t>
            </a:r>
            <a:endParaRPr lang="ru-RU" sz="3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4" y="3304123"/>
            <a:ext cx="2525146" cy="1630523"/>
          </a:xfrm>
          <a:prstGeom prst="ellipse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87" b="19240"/>
          <a:stretch/>
        </p:blipFill>
        <p:spPr bwMode="auto">
          <a:xfrm>
            <a:off x="1988840" y="4562828"/>
            <a:ext cx="1264337" cy="799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543464" y="0"/>
            <a:ext cx="324000" cy="122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75419" y="2408273"/>
            <a:ext cx="306796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Единый срок уплаты физическими лицами </a:t>
            </a:r>
            <a:r>
              <a:rPr lang="ru-RU" sz="2000" dirty="0" smtClean="0">
                <a:solidFill>
                  <a:srgbClr val="00206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земельного налога, транспортного налога, налога на имущество физических лиц,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НДФЛ, не удержанного налоговыми агентами</a:t>
            </a:r>
            <a:endParaRPr lang="ru-RU" sz="2400" dirty="0" smtClean="0">
              <a:solidFill>
                <a:srgbClr val="002060"/>
              </a:solidFill>
              <a:latin typeface="Franklin Gothic Demi Cond" panose="020B07060304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5" y="144700"/>
            <a:ext cx="864096" cy="89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2092" y="6029395"/>
            <a:ext cx="133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Промо-страница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«Налоговое уведомление»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23438" y="8651557"/>
            <a:ext cx="6404767" cy="49244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УФНС РОССИИ ПО НОВГОРОДСКОЙ ОБЛАСТИ</a:t>
            </a:r>
            <a:endParaRPr lang="ru-RU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Контакт-центр: 8 800 222 22 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22772" y="5556905"/>
            <a:ext cx="488736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Налоговое уведомление будет направлено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электронном виде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«Личный кабинет налогоплательщика»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(направляется гражданам, имеющим доступ к сервису</a:t>
            </a: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«Личный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кабинет налогоплательщика для физических лиц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алоговое уведомление будет направлено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почте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заказным письмом</a:t>
            </a: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(гражданам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имеющим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 к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вышеуказанному сервису).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5039" y="1224000"/>
            <a:ext cx="13845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www.nalog.gov.ru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5" b="4306"/>
          <a:stretch/>
        </p:blipFill>
        <p:spPr bwMode="auto">
          <a:xfrm>
            <a:off x="4880960" y="7413961"/>
            <a:ext cx="1986504" cy="173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8640" y="7956376"/>
            <a:ext cx="6354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 забудьте уплатить налоги не позднее 1 декабря </a:t>
            </a:r>
            <a:r>
              <a:rPr lang="ru-RU" sz="14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2021 </a:t>
            </a:r>
            <a:r>
              <a:rPr lang="ru-RU" sz="14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года.</a:t>
            </a:r>
          </a:p>
          <a:p>
            <a:r>
              <a:rPr lang="ru-RU" sz="1400" b="1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 допускайте образования налоговой задолженности!</a:t>
            </a:r>
            <a:endParaRPr lang="ru-RU" sz="14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36" y="6765426"/>
            <a:ext cx="892427" cy="89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370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122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Трофименко Наталья Александровна</dc:creator>
  <cp:lastModifiedBy>Белоусова Наталья Сергеевна</cp:lastModifiedBy>
  <cp:revision>23</cp:revision>
  <cp:lastPrinted>2021-10-05T11:13:41Z</cp:lastPrinted>
  <dcterms:created xsi:type="dcterms:W3CDTF">2020-09-23T13:29:19Z</dcterms:created>
  <dcterms:modified xsi:type="dcterms:W3CDTF">2021-10-05T11:18:09Z</dcterms:modified>
</cp:coreProperties>
</file>