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7" autoAdjust="0"/>
    <p:restoredTop sz="94660"/>
  </p:normalViewPr>
  <p:slideViewPr>
    <p:cSldViewPr snapToGrid="0">
      <p:cViewPr>
        <p:scale>
          <a:sx n="80" d="100"/>
          <a:sy n="80" d="100"/>
        </p:scale>
        <p:origin x="-291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0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5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8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2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1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5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15C3-5008-4C7E-8E53-48C7EF55D735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86CD-58D2-4EB6-AE17-A83A1BBC2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8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hyperlink" Target="https://service.nalog.ru/payment/#f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8300" y="-13744"/>
            <a:ext cx="9152299" cy="68717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475" y="190789"/>
            <a:ext cx="8710748" cy="287820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8" y="415123"/>
            <a:ext cx="752108" cy="78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1016" y="293984"/>
            <a:ext cx="8713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ru-RU" sz="55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5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декабря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с</a:t>
            </a:r>
            <a:r>
              <a:rPr lang="ru-RU" sz="3600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рок уплаты </a:t>
            </a:r>
            <a:r>
              <a:rPr lang="ru-RU" sz="36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ИМУЩЕСТВЕННЫХ налогов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6268" y="1814143"/>
            <a:ext cx="5142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Franklin Gothic Medium" panose="020B0603020102020204" pitchFamily="34" charset="0"/>
              </a:rPr>
              <a:t>физическими </a:t>
            </a:r>
            <a:r>
              <a:rPr lang="ru-RU" sz="3600" dirty="0" smtClean="0">
                <a:latin typeface="Franklin Gothic Medium" panose="020B0603020102020204" pitchFamily="34" charset="0"/>
              </a:rPr>
              <a:t>лицами</a:t>
            </a:r>
          </a:p>
          <a:p>
            <a:r>
              <a:rPr lang="ru-RU" sz="3600" dirty="0" smtClean="0">
                <a:latin typeface="Franklin Gothic Medium" panose="020B0603020102020204" pitchFamily="34" charset="0"/>
              </a:rPr>
              <a:t>за </a:t>
            </a:r>
            <a:r>
              <a:rPr lang="ru-RU" sz="3600" dirty="0" smtClean="0">
                <a:latin typeface="Franklin Gothic Medium" panose="020B0603020102020204" pitchFamily="34" charset="0"/>
              </a:rPr>
              <a:t>20</a:t>
            </a:r>
            <a:r>
              <a:rPr lang="en-US" sz="3600" dirty="0" smtClean="0">
                <a:latin typeface="Franklin Gothic Medium" panose="020B0603020102020204" pitchFamily="34" charset="0"/>
              </a:rPr>
              <a:t>20</a:t>
            </a:r>
            <a:r>
              <a:rPr lang="ru-RU" sz="3600" dirty="0" smtClean="0">
                <a:latin typeface="Franklin Gothic Medium" panose="020B0603020102020204" pitchFamily="34" charset="0"/>
              </a:rPr>
              <a:t> </a:t>
            </a:r>
            <a:r>
              <a:rPr lang="ru-RU" sz="3600" dirty="0" smtClean="0">
                <a:latin typeface="Franklin Gothic Medium" panose="020B0603020102020204" pitchFamily="34" charset="0"/>
              </a:rPr>
              <a:t>год</a:t>
            </a:r>
            <a:endParaRPr lang="ru-RU" sz="3600" dirty="0"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462820" y="7534884"/>
            <a:ext cx="6886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УФНС РОССИИ</a:t>
            </a:r>
            <a:r>
              <a:rPr lang="en-US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ПО НОВГОРОДСКОЙ ОБЛАСТИ</a:t>
            </a:r>
            <a:endParaRPr lang="ru-RU" altLang="ru-RU" sz="2000" b="1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98020" y="2090483"/>
            <a:ext cx="3625203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://qrcoder.ru/code/?https%3A%2F%2Fwww.nalog.ru%2Frn53%2Fsnu2020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09" y="5201709"/>
            <a:ext cx="940675" cy="9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912" y="1597926"/>
            <a:ext cx="234000" cy="147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680" t="15504" r="5787" b="5228"/>
          <a:stretch/>
        </p:blipFill>
        <p:spPr>
          <a:xfrm>
            <a:off x="5400675" y="1981359"/>
            <a:ext cx="3415780" cy="22871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968689" y="4502210"/>
            <a:ext cx="2954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Промо-страница</a:t>
            </a:r>
          </a:p>
          <a:p>
            <a:pPr algn="ctr"/>
            <a:r>
              <a:rPr lang="ru-RU" sz="1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«Налоговое уведомление» </a:t>
            </a:r>
            <a:endParaRPr lang="ru-RU" sz="1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1814" y="3224483"/>
            <a:ext cx="4597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Земельный, транспортный налог,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 физических лиц,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НДФЛ, не удержанный налоговыми агентами.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7701" y="4268499"/>
            <a:ext cx="4664310" cy="209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7898" y="4363740"/>
            <a:ext cx="4388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Оплатите все налоги одним платежом!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14179" t="9071" r="63582" b="18226"/>
          <a:stretch/>
        </p:blipFill>
        <p:spPr>
          <a:xfrm rot="706117">
            <a:off x="4750989" y="4177195"/>
            <a:ext cx="1034559" cy="19024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455" y="5524610"/>
            <a:ext cx="327546" cy="133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-8300" y="6587351"/>
            <a:ext cx="8824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УФНС России по Новгородской области 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8 800 222 22 22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	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20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www.nalog.gov.ru</a:t>
            </a:r>
            <a:endParaRPr lang="ru-RU" sz="11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702" y="4786917"/>
            <a:ext cx="443867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Внесите платеж через </a:t>
            </a:r>
            <a:r>
              <a:rPr lang="ru-RU" sz="1200" dirty="0" smtClean="0">
                <a:latin typeface="Arial Narrow" panose="020B0606020202030204" pitchFamily="34" charset="0"/>
              </a:rPr>
              <a:t>сервис </a:t>
            </a:r>
            <a:r>
              <a:rPr lang="ru-RU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«Личный кабинет налогоплательщика </a:t>
            </a:r>
            <a:r>
              <a:rPr lang="ru-RU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для физических лиц»</a:t>
            </a:r>
            <a:r>
              <a:rPr lang="ru-RU" sz="1200" dirty="0">
                <a:latin typeface="Arial Narrow" panose="020B0606020202030204" pitchFamily="34" charset="0"/>
              </a:rPr>
              <a:t>  </a:t>
            </a:r>
            <a:r>
              <a:rPr lang="ru-RU" sz="1200" b="1" dirty="0">
                <a:latin typeface="Arial Narrow" panose="020B0606020202030204" pitchFamily="34" charset="0"/>
              </a:rPr>
              <a:t>https://lkfl2.nalog.ru/lkfl/login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</a:rPr>
              <a:t>или </a:t>
            </a:r>
            <a:r>
              <a:rPr lang="ru-RU" sz="1200" dirty="0" smtClean="0">
                <a:latin typeface="Arial Narrow" panose="020B0606020202030204" pitchFamily="34" charset="0"/>
              </a:rPr>
              <a:t>воспользуйтесь сервисом </a:t>
            </a:r>
            <a:r>
              <a:rPr lang="ru-RU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«Уплата налогов и пошлин» 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latin typeface="Arial Narrow" panose="020B0606020202030204" pitchFamily="34" charset="0"/>
                <a:hlinkClick r:id="rId7"/>
              </a:rPr>
              <a:t>https://service.nalog.ru/payment/#</a:t>
            </a:r>
            <a:r>
              <a:rPr lang="ru-RU" sz="1200" b="1" dirty="0" smtClean="0">
                <a:latin typeface="Arial Narrow" panose="020B0606020202030204" pitchFamily="34" charset="0"/>
                <a:hlinkClick r:id="rId7"/>
              </a:rPr>
              <a:t>fl</a:t>
            </a:r>
            <a:endParaRPr lang="ru-RU" sz="12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latin typeface="Arial Narrow" panose="020B0606020202030204" pitchFamily="34" charset="0"/>
              </a:rPr>
              <a:t>Оплатить налоги можно через мобильное приложение «Налоги ФЛ»,</a:t>
            </a:r>
          </a:p>
          <a:p>
            <a:pPr algn="ctr"/>
            <a:r>
              <a:rPr lang="ru-RU" sz="1200" dirty="0" smtClean="0">
                <a:latin typeface="Arial Narrow" panose="020B0606020202030204" pitchFamily="34" charset="0"/>
              </a:rPr>
              <a:t>на портале </a:t>
            </a:r>
            <a:r>
              <a:rPr lang="ru-RU" sz="1200" dirty="0" err="1" smtClean="0">
                <a:latin typeface="Arial Narrow" panose="020B0606020202030204" pitchFamily="34" charset="0"/>
              </a:rPr>
              <a:t>госуслуг</a:t>
            </a:r>
            <a:r>
              <a:rPr lang="ru-RU" sz="1200" dirty="0" smtClean="0">
                <a:latin typeface="Arial Narrow" panose="020B0606020202030204" pitchFamily="34" charset="0"/>
              </a:rPr>
              <a:t>, а также через отделения почты, банки,</a:t>
            </a:r>
          </a:p>
          <a:p>
            <a:pPr algn="ctr"/>
            <a:r>
              <a:rPr lang="ru-RU" sz="1200" dirty="0" smtClean="0">
                <a:latin typeface="Arial Narrow" panose="020B0606020202030204" pitchFamily="34" charset="0"/>
              </a:rPr>
              <a:t>терминалы приема платежей. 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28" grpId="0"/>
      <p:bldP spid="30" grpId="0"/>
      <p:bldP spid="33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106</Words>
  <Application>Microsoft Office PowerPoint</Application>
  <PresentationFormat>Экран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nata.nata53@outlook.com</dc:creator>
  <cp:lastModifiedBy>Белоусова Наталья Сергеевна</cp:lastModifiedBy>
  <cp:revision>18</cp:revision>
  <cp:lastPrinted>2021-10-05T11:16:19Z</cp:lastPrinted>
  <dcterms:created xsi:type="dcterms:W3CDTF">2020-09-20T14:13:25Z</dcterms:created>
  <dcterms:modified xsi:type="dcterms:W3CDTF">2021-10-05T11:17:59Z</dcterms:modified>
</cp:coreProperties>
</file>