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1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47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32B5A-1FB6-42C5-8D60-AAF9537AF6AB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4CB12-9B95-47D5-A7D5-718120526D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6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C77-0F20-4A7C-BCAB-559713D9FEEE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567-7F39-4A07-A8FD-DFBC4BCFA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301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C77-0F20-4A7C-BCAB-559713D9FEEE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567-7F39-4A07-A8FD-DFBC4BCFA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87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C77-0F20-4A7C-BCAB-559713D9FEEE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567-7F39-4A07-A8FD-DFBC4BCFA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737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" y="1588"/>
            <a:ext cx="9142809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>
            <a:extLst/>
          </p:cNvPr>
          <p:cNvSpPr txBox="1">
            <a:spLocks noChangeArrowheads="1"/>
          </p:cNvSpPr>
          <p:nvPr userDrawn="1"/>
        </p:nvSpPr>
        <p:spPr bwMode="auto">
          <a:xfrm>
            <a:off x="5926932" y="5127625"/>
            <a:ext cx="92273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5" tIns="40048" rIns="80095" bIns="40048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2628" eaLnBrk="1" hangingPunct="1">
              <a:defRPr/>
            </a:pPr>
            <a:endParaRPr lang="ru-RU" altLang="ru-RU" sz="18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" name="Номер слайда 13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E6DCDC5-4E6D-48AD-B719-76412838A4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612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C77-0F20-4A7C-BCAB-559713D9FEEE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567-7F39-4A07-A8FD-DFBC4BCFA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774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C77-0F20-4A7C-BCAB-559713D9FEEE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567-7F39-4A07-A8FD-DFBC4BCFA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09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C77-0F20-4A7C-BCAB-559713D9FEEE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567-7F39-4A07-A8FD-DFBC4BCFA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602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C77-0F20-4A7C-BCAB-559713D9FEEE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567-7F39-4A07-A8FD-DFBC4BCFA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98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C77-0F20-4A7C-BCAB-559713D9FEEE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567-7F39-4A07-A8FD-DFBC4BCFA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345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C77-0F20-4A7C-BCAB-559713D9FEEE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567-7F39-4A07-A8FD-DFBC4BCFA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416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C77-0F20-4A7C-BCAB-559713D9FEEE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567-7F39-4A07-A8FD-DFBC4BCFA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727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C77-0F20-4A7C-BCAB-559713D9FEEE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567-7F39-4A07-A8FD-DFBC4BCFA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745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2FC77-0F20-4A7C-BCAB-559713D9FEEE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4567-7F39-4A07-A8FD-DFBC4BCFA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529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7213" y="613997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«Освобождение от исполнения обязанностей </a:t>
            </a:r>
            <a:r>
              <a:rPr lang="ru-RU" sz="2800" b="1" dirty="0" smtClean="0"/>
              <a:t>налогоплательщика </a:t>
            </a:r>
            <a:r>
              <a:rPr lang="ru-RU" sz="2800" b="1" dirty="0"/>
              <a:t>НДС»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0620"/>
          <a:stretch/>
        </p:blipFill>
        <p:spPr>
          <a:xfrm>
            <a:off x="467544" y="3717032"/>
            <a:ext cx="4094706" cy="17519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05665" y="3367102"/>
            <a:ext cx="41044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+mj-ea"/>
              </a:rPr>
              <a:t>С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. А. Романова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a typeface="+mj-ea"/>
            </a:endParaRPr>
          </a:p>
          <a:p>
            <a:endParaRPr lang="ru-RU" sz="1800" dirty="0" smtClean="0">
              <a:solidFill>
                <a:schemeClr val="accent1">
                  <a:lumMod val="50000"/>
                </a:schemeClr>
              </a:solidFill>
              <a:ea typeface="+mj-ea"/>
            </a:endParaRP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Заместитель руководителя УФНС России по Новгородской области</a:t>
            </a:r>
            <a:endParaRPr lang="ru-RU" sz="1800" dirty="0">
              <a:solidFill>
                <a:schemeClr val="accent1">
                  <a:lumMod val="50000"/>
                </a:schemeClr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092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64704"/>
            <a:ext cx="68407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>
                <a:ea typeface="Calibri"/>
                <a:cs typeface="Calibri"/>
                <a:sym typeface="Calibri"/>
              </a:rPr>
              <a:t>Постановка на учет в качестве плательщика НДС происходит автоматически при общей постановке организации или предпринимателя на учет в порядке, предусмотренном налоговым законодательством (ст. ст. 83, 84 НК РФ). </a:t>
            </a:r>
            <a:endParaRPr lang="ru-RU" sz="2400" dirty="0" smtClean="0">
              <a:ea typeface="Calibri"/>
              <a:cs typeface="Calibri"/>
              <a:sym typeface="Calibri"/>
            </a:endParaRPr>
          </a:p>
          <a:p>
            <a:pPr lvl="0" algn="just"/>
            <a:endParaRPr lang="ru-RU" sz="2400" dirty="0">
              <a:ea typeface="Calibri"/>
              <a:cs typeface="Calibri"/>
              <a:sym typeface="Calibri"/>
            </a:endParaRPr>
          </a:p>
          <a:p>
            <a:pPr lvl="0" algn="just"/>
            <a:r>
              <a:rPr lang="ru-RU" sz="2400" dirty="0" smtClean="0">
                <a:ea typeface="Calibri"/>
                <a:cs typeface="Calibri"/>
                <a:sym typeface="Calibri"/>
              </a:rPr>
              <a:t>В </a:t>
            </a:r>
            <a:r>
              <a:rPr lang="ru-RU" sz="2400" dirty="0">
                <a:ea typeface="Calibri"/>
                <a:cs typeface="Calibri"/>
                <a:sym typeface="Calibri"/>
              </a:rPr>
              <a:t>настоящее время положения гл. 21 НК РФ не предусматривают каких-либо специальных правил постановки на учет для плательщиков НДС.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39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484784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Статьей 145 Налогового кодекса </a:t>
            </a:r>
            <a:r>
              <a:rPr lang="ru-RU" sz="2400" dirty="0"/>
              <a:t>РФ </a:t>
            </a:r>
            <a:r>
              <a:rPr lang="ru-RU" sz="2400" dirty="0" smtClean="0"/>
              <a:t>предусмотрено право на освобождение </a:t>
            </a:r>
            <a:r>
              <a:rPr lang="ru-RU" sz="2400" dirty="0"/>
              <a:t>от исполнения обязанностей налогоплательщика, связанных с исчислением и уплатой налога на добавленную стоимость, </a:t>
            </a:r>
            <a:r>
              <a:rPr lang="ru-RU" sz="2400" dirty="0" smtClean="0"/>
              <a:t>в случае, если </a:t>
            </a:r>
            <a:r>
              <a:rPr lang="ru-RU" sz="2400" dirty="0"/>
              <a:t>за три предшествующих последовательных календарных месяца сумма выручки от реализации товаров (работ, услуг) этих организаций или индивидуальных предпринимателей без учета налога не превысила в совокупности два миллиона </a:t>
            </a:r>
            <a:r>
              <a:rPr lang="ru-RU" sz="2400" dirty="0" smtClean="0"/>
              <a:t>рублей.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1160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08720"/>
            <a:ext cx="67687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Налогоплательщики, </a:t>
            </a:r>
            <a:r>
              <a:rPr lang="ru-RU" dirty="0"/>
              <a:t>применяющие систему налогообложения для сельскохозяйственных товаропроизводителей (единый сельскохозяйственный налог), </a:t>
            </a:r>
            <a:r>
              <a:rPr lang="ru-RU" dirty="0" smtClean="0"/>
              <a:t>вправе применять освобождение предусмотренное статьей 145 НК РФ при соблюдении одного из условий: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указанные </a:t>
            </a:r>
            <a:r>
              <a:rPr lang="ru-RU" dirty="0"/>
              <a:t>лица переходят на уплату единого сельскохозяйственного налога и реализуют право, предусмотренное </a:t>
            </a:r>
            <a:r>
              <a:rPr lang="ru-RU" dirty="0" smtClean="0"/>
              <a:t>ст. 145, </a:t>
            </a:r>
            <a:r>
              <a:rPr lang="ru-RU" dirty="0"/>
              <a:t>в одном и том же календарном году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за </a:t>
            </a:r>
            <a:r>
              <a:rPr lang="ru-RU" dirty="0"/>
              <a:t>предшествующий налоговый период по единому сельскохозяйственному налогу сумма дохода, полученного от реализации товаров (работ, услуг) при осуществлении видов предпринимательской деятельности, в отношении которых применяется указанная система налогообложения, без учета налога не превысила в совокупности: 100 миллионов рублей за 2018 год, 90 миллионов рублей за 2019 год, 80 миллионов рублей за 2020 год, 70 миллионов рублей за 2021 год, 60 миллионов рублей за 2022 год и последующие годы.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842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24744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Освобождение от обязанностей налогоплательщика НДС - это </a:t>
            </a:r>
            <a:r>
              <a:rPr lang="ru-RU" sz="2400" dirty="0" smtClean="0"/>
              <a:t>право не </a:t>
            </a:r>
            <a:r>
              <a:rPr lang="ru-RU" sz="2400" dirty="0"/>
              <a:t>исчислять и не платить НДС по операциям на внутреннем российском рынке в течение 12 календарных месяцев (п. п. 1, 4 ст. 145 НК РФ</a:t>
            </a:r>
            <a:r>
              <a:rPr lang="ru-RU" sz="2400" dirty="0" smtClean="0"/>
              <a:t>).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При этом все счета-фактуры выставляются без НДС.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В случае, если лицо</a:t>
            </a:r>
            <a:r>
              <a:rPr lang="ru-RU" sz="2400" dirty="0"/>
              <a:t>, применяющее освобождение на основании ст. 145 НК РФ, выставило покупателю счет-фактуру с выделенной суммой </a:t>
            </a:r>
            <a:r>
              <a:rPr lang="ru-RU" sz="2400" dirty="0" smtClean="0"/>
              <a:t>налога, оно обязано </a:t>
            </a:r>
            <a:r>
              <a:rPr lang="ru-RU" sz="2400" dirty="0"/>
              <a:t>исчислить и заплатить </a:t>
            </a:r>
            <a:r>
              <a:rPr lang="ru-RU" sz="2400" dirty="0" smtClean="0"/>
              <a:t>НДС (</a:t>
            </a:r>
            <a:r>
              <a:rPr lang="ru-RU" sz="2400" dirty="0"/>
              <a:t>п. 5 ст. 173 НК РФ).</a:t>
            </a:r>
          </a:p>
        </p:txBody>
      </p:sp>
    </p:spTree>
    <p:extLst>
      <p:ext uri="{BB962C8B-B14F-4D97-AF65-F5344CB8AC3E}">
        <p14:creationId xmlns:p14="http://schemas.microsoft.com/office/powerpoint/2010/main" xmlns="" val="3993666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2696"/>
            <a:ext cx="712879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Не имеют права на освобождение, предусмотренное ст. 145 НК РФ налогоплательщики:</a:t>
            </a:r>
          </a:p>
          <a:p>
            <a:pPr algn="just"/>
            <a:endParaRPr lang="ru-RU" sz="2000" dirty="0" smtClean="0"/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сумма </a:t>
            </a:r>
            <a:r>
              <a:rPr lang="ru-RU" sz="2000" dirty="0"/>
              <a:t>трехмесячной выручки которых превышает 2 млн руб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вновь </a:t>
            </a:r>
            <a:r>
              <a:rPr lang="ru-RU" sz="2000" dirty="0"/>
              <a:t>созданная </a:t>
            </a:r>
            <a:r>
              <a:rPr lang="ru-RU" sz="2000" dirty="0" smtClean="0"/>
              <a:t>организация, так как </a:t>
            </a:r>
            <a:r>
              <a:rPr lang="ru-RU" sz="2000" dirty="0"/>
              <a:t>для получения права на освобождение необходимо определить выручку за три месяца </a:t>
            </a:r>
            <a:endParaRPr lang="ru-RU" sz="2000" dirty="0" smtClean="0"/>
          </a:p>
          <a:p>
            <a:pPr algn="just"/>
            <a:endParaRPr lang="ru-RU" sz="2000" dirty="0" smtClean="0"/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реализующие </a:t>
            </a:r>
            <a:r>
              <a:rPr lang="ru-RU" sz="2000" dirty="0"/>
              <a:t>только подакцизные товары в течение трех предшествующих месяцев, и организации, получившие статус участников проекта "</a:t>
            </a:r>
            <a:r>
              <a:rPr lang="ru-RU" sz="2000" dirty="0" err="1"/>
              <a:t>Сколково</a:t>
            </a:r>
            <a:r>
              <a:rPr lang="ru-RU" sz="2000" dirty="0"/>
              <a:t>" (п. 2 ст. 145 НК РФ</a:t>
            </a:r>
            <a:r>
              <a:rPr lang="ru-RU" sz="2000" dirty="0" smtClean="0"/>
              <a:t>). Если налогоплательщик одновременно торгует </a:t>
            </a:r>
            <a:r>
              <a:rPr lang="ru-RU" sz="2000" dirty="0"/>
              <a:t>подакцизными и </a:t>
            </a:r>
            <a:r>
              <a:rPr lang="ru-RU" sz="2000" dirty="0" smtClean="0"/>
              <a:t>не подакцизными </a:t>
            </a:r>
            <a:r>
              <a:rPr lang="ru-RU" sz="2000" dirty="0"/>
              <a:t>товарами, то </a:t>
            </a:r>
            <a:r>
              <a:rPr lang="ru-RU" sz="2000" dirty="0" smtClean="0"/>
              <a:t>возможно получение освобождения, предусмотренного ст. 145 НК РФ.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448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применения освобождения необходимо не </a:t>
            </a:r>
            <a:r>
              <a:rPr lang="ru-RU" dirty="0"/>
              <a:t>позднее 20-го числа месяца, с которого начато использование освобождения </a:t>
            </a:r>
            <a:r>
              <a:rPr lang="ru-RU" dirty="0" smtClean="0"/>
              <a:t> представить в налоговый орган по месту учета </a:t>
            </a:r>
            <a:r>
              <a:rPr lang="ru-RU" dirty="0"/>
              <a:t>следующие документы </a:t>
            </a:r>
            <a:r>
              <a:rPr lang="ru-RU" dirty="0" smtClean="0"/>
              <a:t>(п</a:t>
            </a:r>
            <a:r>
              <a:rPr lang="ru-RU" dirty="0"/>
              <a:t>. 3, п. 6 ст. 145 НК РФ</a:t>
            </a:r>
            <a:r>
              <a:rPr lang="ru-RU" dirty="0" smtClean="0"/>
              <a:t>):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Уведомление </a:t>
            </a:r>
            <a:r>
              <a:rPr lang="ru-RU" dirty="0"/>
              <a:t>об использовании права на освобождение от исполнения обязанностей налогоплательщика, связанных с исчислением и уплатой </a:t>
            </a:r>
            <a:r>
              <a:rPr lang="ru-RU" dirty="0" smtClean="0"/>
              <a:t>НДС, по форме утвержденной </a:t>
            </a:r>
            <a:r>
              <a:rPr lang="ru-RU" dirty="0"/>
              <a:t>Приказом </a:t>
            </a:r>
            <a:r>
              <a:rPr lang="ru-RU" dirty="0" smtClean="0"/>
              <a:t>ФНС </a:t>
            </a:r>
            <a:r>
              <a:rPr lang="ru-RU" dirty="0"/>
              <a:t>России от 04.07.2002 N БГ-3-03/342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2. </a:t>
            </a:r>
            <a:r>
              <a:rPr lang="ru-RU" dirty="0" smtClean="0"/>
              <a:t>Выписку </a:t>
            </a:r>
            <a:r>
              <a:rPr lang="ru-RU" dirty="0"/>
              <a:t>из бухгалтерского баланса (для организаций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/>
              <a:t>3. </a:t>
            </a:r>
            <a:r>
              <a:rPr lang="ru-RU" dirty="0" smtClean="0"/>
              <a:t>Выписку </a:t>
            </a:r>
            <a:r>
              <a:rPr lang="ru-RU" dirty="0"/>
              <a:t>из книги продаж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4. </a:t>
            </a:r>
            <a:r>
              <a:rPr lang="ru-RU" dirty="0" smtClean="0"/>
              <a:t>Выписку </a:t>
            </a:r>
            <a:r>
              <a:rPr lang="ru-RU" dirty="0"/>
              <a:t>из книги учета доходов и расходов и хозяйственных операций (для ИП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437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 сведению:</a:t>
            </a:r>
          </a:p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dirty="0" smtClean="0"/>
              <a:t>	В 2021 году, в результате несвоевременного представления налоговой декларации по НДС, </a:t>
            </a:r>
            <a:r>
              <a:rPr lang="ru-RU" dirty="0"/>
              <a:t>к налоговой ответственности </a:t>
            </a:r>
            <a:r>
              <a:rPr lang="ru-RU" dirty="0" smtClean="0"/>
              <a:t>в соответствии со ст. 119 НК РФ </a:t>
            </a:r>
            <a:r>
              <a:rPr lang="ru-RU" dirty="0"/>
              <a:t>привлечено 87 </a:t>
            </a:r>
            <a:r>
              <a:rPr lang="ru-RU" dirty="0" smtClean="0"/>
              <a:t>организаций </a:t>
            </a:r>
            <a:r>
              <a:rPr lang="ru-RU" dirty="0"/>
              <a:t>бюджетной и некоммерческой направленности </a:t>
            </a:r>
            <a:r>
              <a:rPr lang="ru-RU" dirty="0" smtClean="0"/>
              <a:t>из 250, представляющих нулевые налоговые декларации.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12222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548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Петров Георгий Александрович</dc:creator>
  <cp:lastModifiedBy>User</cp:lastModifiedBy>
  <cp:revision>70</cp:revision>
  <cp:lastPrinted>2019-08-14T14:33:48Z</cp:lastPrinted>
  <dcterms:created xsi:type="dcterms:W3CDTF">2019-06-17T07:41:39Z</dcterms:created>
  <dcterms:modified xsi:type="dcterms:W3CDTF">2022-04-01T05:59:12Z</dcterms:modified>
</cp:coreProperties>
</file>